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145873207" r:id="rId5"/>
    <p:sldId id="261" r:id="rId6"/>
    <p:sldId id="262" r:id="rId7"/>
    <p:sldId id="259" r:id="rId8"/>
    <p:sldId id="263" r:id="rId9"/>
    <p:sldId id="2145873172" r:id="rId10"/>
    <p:sldId id="2145873218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ndkunden-Kommunikation (kurz)" id="{4DDC89DA-9802-7244-A647-1CBB5131588B}">
          <p14:sldIdLst>
            <p14:sldId id="256"/>
            <p14:sldId id="257"/>
            <p14:sldId id="258"/>
            <p14:sldId id="2145873207"/>
            <p14:sldId id="261"/>
            <p14:sldId id="262"/>
            <p14:sldId id="259"/>
            <p14:sldId id="263"/>
          </p14:sldIdLst>
        </p14:section>
        <p14:section name="Unternehmensstrategie" id="{2D780FB1-3BDB-9349-8ACB-CEBF2FBF7406}">
          <p14:sldIdLst>
            <p14:sldId id="2145873172"/>
            <p14:sldId id="21458732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FFF33-753E-5B4E-9484-32F1E5BB2B07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39AD7-B155-0A44-87F4-DD77183E40E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7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6192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DFB6E-F962-EE6B-C091-DD2AE6902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D67BE4D-F51C-C3DB-9F33-CB8AA9649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6275F51-5F51-7200-6AF3-A7EE62A7C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58B5CA-DB4F-C3C7-2DCF-D65B5C257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4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86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0567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34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616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36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566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1682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039C1-85F6-7C3E-AE9A-22E01D09E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C45C294-2311-E52C-F9D5-BC515C172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2DAE74-08B6-AAC4-AEB9-EC95B7E19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Und denkt nochmal an Julian und sein Team …</a:t>
            </a:r>
          </a:p>
          <a:p>
            <a:r>
              <a:rPr lang="de-DE"/>
              <a:t>167 Standorte</a:t>
            </a:r>
          </a:p>
          <a:p>
            <a:r>
              <a:rPr lang="de-DE"/>
              <a:t>Über 4000 Mitarbeiter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40D6D9-4FDD-FA5B-CC2F-0E59FA023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39AD7-B155-0A44-87F4-DD77183E40E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64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0E90B0C-2BA1-464E-B765-0CA15FFB7D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3764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8">
            <a:extLst>
              <a:ext uri="{FF2B5EF4-FFF2-40B4-BE49-F238E27FC236}">
                <a16:creationId xmlns:a16="http://schemas.microsoft.com/office/drawing/2014/main" id="{9469C4FB-CADF-FA42-9F4F-83560F5D7A50}"/>
              </a:ext>
            </a:extLst>
          </p:cNvPr>
          <p:cNvSpPr/>
          <p:nvPr userDrawn="1"/>
        </p:nvSpPr>
        <p:spPr>
          <a:xfrm>
            <a:off x="1063902" y="463138"/>
            <a:ext cx="5262345" cy="5931725"/>
          </a:xfrm>
          <a:prstGeom prst="rect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66115FE-78EA-C34E-9820-F70F029CD0BB}"/>
              </a:ext>
            </a:extLst>
          </p:cNvPr>
          <p:cNvSpPr/>
          <p:nvPr userDrawn="1"/>
        </p:nvSpPr>
        <p:spPr>
          <a:xfrm>
            <a:off x="6326248" y="463138"/>
            <a:ext cx="4801850" cy="5931725"/>
          </a:xfrm>
          <a:prstGeom prst="rect">
            <a:avLst/>
          </a:prstGeom>
          <a:solidFill>
            <a:srgbClr val="7F7F7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636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269334-009B-9E43-8F01-3CB5D1F0B5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989" y="2788920"/>
            <a:ext cx="3712169" cy="363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98333D1-5FF2-4D41-83AA-F7259865CF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9841" y="2788920"/>
            <a:ext cx="3712169" cy="363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99362F5-4D98-D243-944C-DDE669B157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39916" y="2788920"/>
            <a:ext cx="3712169" cy="363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02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269334-009B-9E43-8F01-3CB5D1F0B5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97914" y="-204688"/>
            <a:ext cx="7802141" cy="73370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7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269334-009B-9E43-8F01-3CB5D1F0B5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97914" y="800099"/>
            <a:ext cx="3317938" cy="2656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D770D9D-85D0-294E-8198-8CD0B6A433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10233" y="800099"/>
            <a:ext cx="3317938" cy="2656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3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D770D9D-85D0-294E-8198-8CD0B6A433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34926" y="2932177"/>
            <a:ext cx="12734981" cy="4200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Textfeld 2"/>
          <p:cNvSpPr txBox="1"/>
          <p:nvPr userDrawn="1"/>
        </p:nvSpPr>
        <p:spPr>
          <a:xfrm>
            <a:off x="182105" y="6553583"/>
            <a:ext cx="4664290" cy="14932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046EE-A20D-4537-81D4-9F1B6ADED92C}" type="slidenum">
              <a:rPr lang="de-DE" sz="800" smtClean="0">
                <a:latin typeface="DIN Offc Pro" panose="020B0504020101020102" pitchFamily="34" charset="0"/>
              </a:rPr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800">
                <a:latin typeface="DIN Offc Pro" panose="020B0504020101020102" pitchFamily="34" charset="0"/>
              </a:rPr>
              <a:t>  |  WORTMANN AG  |  www.wortmann.de  |  WORTMANN AG empfiehlt Windows 11</a:t>
            </a:r>
          </a:p>
        </p:txBody>
      </p:sp>
    </p:spTree>
    <p:extLst>
      <p:ext uri="{BB962C8B-B14F-4D97-AF65-F5344CB8AC3E}">
        <p14:creationId xmlns:p14="http://schemas.microsoft.com/office/powerpoint/2010/main" val="3965227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D770D9D-85D0-294E-8198-8CD0B6A433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97914" y="1371600"/>
            <a:ext cx="7802141" cy="411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8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D770D9D-85D0-294E-8198-8CD0B6A433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65855" y="-365760"/>
            <a:ext cx="7859940" cy="7589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Textfeld 2"/>
          <p:cNvSpPr txBox="1"/>
          <p:nvPr userDrawn="1"/>
        </p:nvSpPr>
        <p:spPr>
          <a:xfrm>
            <a:off x="182105" y="6553583"/>
            <a:ext cx="4664290" cy="14932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046EE-A20D-4537-81D4-9F1B6ADED92C}" type="slidenum">
              <a:rPr lang="de-DE" sz="800" smtClean="0">
                <a:latin typeface="DIN Offc Pro" panose="020B0504020101020102" pitchFamily="34" charset="0"/>
              </a:rPr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800">
                <a:latin typeface="DIN Offc Pro" panose="020B0504020101020102" pitchFamily="34" charset="0"/>
              </a:rPr>
              <a:t>  |  WORTMANN AG  |  www.wortmann.de  |  WORTMANN AG empfiehlt Windows 11</a:t>
            </a:r>
          </a:p>
        </p:txBody>
      </p:sp>
    </p:spTree>
    <p:extLst>
      <p:ext uri="{BB962C8B-B14F-4D97-AF65-F5344CB8AC3E}">
        <p14:creationId xmlns:p14="http://schemas.microsoft.com/office/powerpoint/2010/main" val="2327249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8A07C-D18C-4D71-B6D4-96DBEEF3B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801D61-44EB-4DAD-BEB4-830B6B3C8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9DF389-FEF8-4259-8FFB-8823A047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6B91-E34D-4275-9F80-D3F19EF24D1B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34EB1A-F95F-4BB2-8207-8A511344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B51C46-7967-483F-AE90-BA204877B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4CD7-4D16-40E1-8CE6-361C3A89EE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646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6C8E1-6C03-4FF2-82A0-5E39F4F2C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36DBE1-5693-4923-BF7D-9190AC9F5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EC1FD0-C703-4542-9657-18098F3C4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6B91-E34D-4275-9F80-D3F19EF24D1B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E2401B-E2B5-474D-928A-C47CB8E10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456334-26F3-4EDC-9ECE-54E28675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4CD7-4D16-40E1-8CE6-361C3A89EE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161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926560" cy="1152000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rgbClr val="2B72AE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7728565" y="1700214"/>
            <a:ext cx="3456000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1"/>
          </p:nvPr>
        </p:nvSpPr>
        <p:spPr>
          <a:xfrm>
            <a:off x="609600" y="4005064"/>
            <a:ext cx="6912000" cy="21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/>
            </a:lvl1pPr>
          </a:lstStyle>
          <a:p>
            <a:pPr lvl="0"/>
            <a:r>
              <a:rPr lang="de-DE" altLang="de-DE"/>
              <a:t>Mastertextformat bearbeiten</a:t>
            </a:r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2"/>
          </p:nvPr>
        </p:nvSpPr>
        <p:spPr>
          <a:xfrm>
            <a:off x="7728000" y="4004469"/>
            <a:ext cx="3456000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609600" y="1700808"/>
            <a:ext cx="6912000" cy="21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/>
            </a:lvl1pPr>
          </a:lstStyle>
          <a:p>
            <a:pPr lvl="0"/>
            <a:r>
              <a:rPr lang="de-DE" alt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732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CB82CA-4735-C6A0-56D8-B3B50F6E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00" baseline="0">
                <a:solidFill>
                  <a:srgbClr val="784D96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EB569D-77F4-ABDD-2554-1B294A0229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68488"/>
            <a:ext cx="10396538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99663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 bwMode="auto">
          <a:xfrm>
            <a:off x="4049424" y="0"/>
            <a:ext cx="33224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4683A-D0C0-1344-AA5C-6B38839B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4826"/>
            <a:ext cx="10515600" cy="845862"/>
          </a:xfrm>
        </p:spPr>
        <p:txBody>
          <a:bodyPr>
            <a:normAutofit/>
          </a:bodyPr>
          <a:lstStyle>
            <a:lvl1pPr>
              <a:defRPr sz="3200" b="0" i="0">
                <a:solidFill>
                  <a:srgbClr val="8A7EAF"/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E01D6A-29C0-A74B-8FB2-E712C7C59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B63C73-3735-D245-ACF9-4F4B1C31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A7EAF"/>
                </a:solidFill>
              </a:defRPr>
            </a:lvl1pPr>
          </a:lstStyle>
          <a:p>
            <a:r>
              <a:rPr lang="de-DE" err="1">
                <a:latin typeface="DIN Offc Pro" panose="020B0504020101020102" pitchFamily="34" charset="0"/>
              </a:rPr>
              <a:t>terraXaler</a:t>
            </a:r>
            <a:r>
              <a:rPr lang="de-DE">
                <a:latin typeface="DIN Offc Pro" panose="020B0504020101020102" pitchFamily="34" charset="0"/>
              </a:rPr>
              <a:t> GmbH 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B99DB5-F65A-614A-9423-72FF735B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EF471-C046-A243-97C6-7749355DAAE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AA23A32-B64D-D346-B07B-FB37983F27E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556591"/>
            <a:ext cx="8176591" cy="288235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pPr lvl="0"/>
            <a:r>
              <a:rPr lang="de-DE"/>
              <a:t>Titel klein</a:t>
            </a:r>
          </a:p>
        </p:txBody>
      </p:sp>
    </p:spTree>
    <p:extLst>
      <p:ext uri="{BB962C8B-B14F-4D97-AF65-F5344CB8AC3E}">
        <p14:creationId xmlns:p14="http://schemas.microsoft.com/office/powerpoint/2010/main" val="2856208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732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 type="tx">
  <p:cSld name="1_Full Imag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182105" y="6243546"/>
            <a:ext cx="36276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4D96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781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kte">
  <p:cSld name="Punkt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1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6000750" y="6071210"/>
            <a:ext cx="184253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78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1_Nur Tite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sldNum" idx="12"/>
          </p:nvPr>
        </p:nvSpPr>
        <p:spPr>
          <a:xfrm>
            <a:off x="6000750" y="6071210"/>
            <a:ext cx="184253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3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 type="title">
  <p:cSld name="Tite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title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body" idx="2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6000750" y="6071210"/>
            <a:ext cx="184253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59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182105" y="6243546"/>
            <a:ext cx="36276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746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2CFAB527-9AE5-D34C-BB5F-684A1DD24C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38358" y="-130628"/>
            <a:ext cx="5459888" cy="7119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Textfeld 2"/>
          <p:cNvSpPr txBox="1"/>
          <p:nvPr userDrawn="1"/>
        </p:nvSpPr>
        <p:spPr>
          <a:xfrm>
            <a:off x="182105" y="6553583"/>
            <a:ext cx="4664290" cy="14932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046EE-A20D-4537-81D4-9F1B6ADED92C}" type="slidenum">
              <a:rPr lang="de-DE" sz="800" smtClean="0">
                <a:latin typeface="DIN Offc Pro" panose="020B0504020101020102" pitchFamily="34" charset="0"/>
              </a:rPr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800">
                <a:latin typeface="DIN Offc Pro" panose="020B0504020101020102" pitchFamily="34" charset="0"/>
              </a:rPr>
              <a:t>  |  WORTMANN AG  |  www.wortmann.de  |  WORTMANN AG empfiehlt Windows 11</a:t>
            </a:r>
          </a:p>
        </p:txBody>
      </p:sp>
    </p:spTree>
    <p:extLst>
      <p:ext uri="{BB962C8B-B14F-4D97-AF65-F5344CB8AC3E}">
        <p14:creationId xmlns:p14="http://schemas.microsoft.com/office/powerpoint/2010/main" val="125118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2CFAB527-9AE5-D34C-BB5F-684A1DD24C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38358" y="-130628"/>
            <a:ext cx="12485974" cy="52701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9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803F109A-4C6B-9840-A313-4A2D657A0AA9}"/>
              </a:ext>
            </a:extLst>
          </p:cNvPr>
          <p:cNvSpPr/>
          <p:nvPr userDrawn="1"/>
        </p:nvSpPr>
        <p:spPr>
          <a:xfrm>
            <a:off x="8592200" y="0"/>
            <a:ext cx="3599800" cy="6858000"/>
          </a:xfrm>
          <a:prstGeom prst="rect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BAD99E-0FF9-384C-AB20-185CC0807E57}"/>
              </a:ext>
            </a:extLst>
          </p:cNvPr>
          <p:cNvSpPr/>
          <p:nvPr userDrawn="1"/>
        </p:nvSpPr>
        <p:spPr>
          <a:xfrm>
            <a:off x="4992400" y="0"/>
            <a:ext cx="3599800" cy="6858000"/>
          </a:xfrm>
          <a:prstGeom prst="rect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068" y="4193911"/>
            <a:ext cx="3067341" cy="30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3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E11CF0B5-7329-1E4C-B495-5BB86D355C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5" name="Textfeld 4"/>
          <p:cNvSpPr txBox="1"/>
          <p:nvPr userDrawn="1"/>
        </p:nvSpPr>
        <p:spPr>
          <a:xfrm>
            <a:off x="182105" y="6553583"/>
            <a:ext cx="4664290" cy="14932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046EE-A20D-4537-81D4-9F1B6ADED92C}" type="slidenum">
              <a:rPr lang="de-DE" sz="800" smtClean="0">
                <a:solidFill>
                  <a:schemeClr val="bg1"/>
                </a:solidFill>
                <a:latin typeface="DIN Offc Pro" panose="020B0504020101020102" pitchFamily="34" charset="0"/>
              </a:rPr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800">
                <a:solidFill>
                  <a:schemeClr val="bg1"/>
                </a:solidFill>
                <a:latin typeface="DIN Offc Pro" panose="020B0504020101020102" pitchFamily="34" charset="0"/>
              </a:rPr>
              <a:t>  |  WORTMANN AG  |  www.wortmann.de  |  WORTMANN AG empfiehlt Windows 11</a:t>
            </a:r>
          </a:p>
        </p:txBody>
      </p:sp>
      <p:sp>
        <p:nvSpPr>
          <p:cNvPr id="6" name="Rechteck 5"/>
          <p:cNvSpPr/>
          <p:nvPr userDrawn="1"/>
        </p:nvSpPr>
        <p:spPr>
          <a:xfrm rot="2700000">
            <a:off x="6192575" y="-942603"/>
            <a:ext cx="9331053" cy="4708170"/>
          </a:xfrm>
          <a:custGeom>
            <a:avLst/>
            <a:gdLst>
              <a:gd name="connsiteX0" fmla="*/ 0 w 37287738"/>
              <a:gd name="connsiteY0" fmla="*/ 0 h 8642166"/>
              <a:gd name="connsiteX1" fmla="*/ 37287738 w 37287738"/>
              <a:gd name="connsiteY1" fmla="*/ 0 h 8642166"/>
              <a:gd name="connsiteX2" fmla="*/ 37287738 w 37287738"/>
              <a:gd name="connsiteY2" fmla="*/ 8642166 h 8642166"/>
              <a:gd name="connsiteX3" fmla="*/ 0 w 37287738"/>
              <a:gd name="connsiteY3" fmla="*/ 8642166 h 8642166"/>
              <a:gd name="connsiteX4" fmla="*/ 0 w 37287738"/>
              <a:gd name="connsiteY4" fmla="*/ 0 h 8642166"/>
              <a:gd name="connsiteX0" fmla="*/ 15622168 w 37287738"/>
              <a:gd name="connsiteY0" fmla="*/ 104287 h 8642166"/>
              <a:gd name="connsiteX1" fmla="*/ 37287738 w 37287738"/>
              <a:gd name="connsiteY1" fmla="*/ 0 h 8642166"/>
              <a:gd name="connsiteX2" fmla="*/ 37287738 w 37287738"/>
              <a:gd name="connsiteY2" fmla="*/ 8642166 h 8642166"/>
              <a:gd name="connsiteX3" fmla="*/ 0 w 37287738"/>
              <a:gd name="connsiteY3" fmla="*/ 8642166 h 8642166"/>
              <a:gd name="connsiteX4" fmla="*/ 15622168 w 37287738"/>
              <a:gd name="connsiteY4" fmla="*/ 104287 h 8642166"/>
              <a:gd name="connsiteX0" fmla="*/ 8301231 w 29966801"/>
              <a:gd name="connsiteY0" fmla="*/ 104287 h 8663023"/>
              <a:gd name="connsiteX1" fmla="*/ 29966801 w 29966801"/>
              <a:gd name="connsiteY1" fmla="*/ 0 h 8663023"/>
              <a:gd name="connsiteX2" fmla="*/ 29966801 w 29966801"/>
              <a:gd name="connsiteY2" fmla="*/ 8642166 h 8663023"/>
              <a:gd name="connsiteX3" fmla="*/ 0 w 29966801"/>
              <a:gd name="connsiteY3" fmla="*/ 8663023 h 8663023"/>
              <a:gd name="connsiteX4" fmla="*/ 8301231 w 29966801"/>
              <a:gd name="connsiteY4" fmla="*/ 104287 h 8663023"/>
              <a:gd name="connsiteX0" fmla="*/ 8301231 w 29966801"/>
              <a:gd name="connsiteY0" fmla="*/ 104287 h 8663023"/>
              <a:gd name="connsiteX1" fmla="*/ 29966801 w 29966801"/>
              <a:gd name="connsiteY1" fmla="*/ 0 h 8663023"/>
              <a:gd name="connsiteX2" fmla="*/ 18662106 w 29966801"/>
              <a:gd name="connsiteY2" fmla="*/ 8642166 h 8663023"/>
              <a:gd name="connsiteX3" fmla="*/ 0 w 29966801"/>
              <a:gd name="connsiteY3" fmla="*/ 8663023 h 8663023"/>
              <a:gd name="connsiteX4" fmla="*/ 8301231 w 29966801"/>
              <a:gd name="connsiteY4" fmla="*/ 104287 h 8663023"/>
              <a:gd name="connsiteX0" fmla="*/ 8301231 w 18662106"/>
              <a:gd name="connsiteY0" fmla="*/ 0 h 8558736"/>
              <a:gd name="connsiteX1" fmla="*/ 8275136 w 18662106"/>
              <a:gd name="connsiteY1" fmla="*/ 20857 h 8558736"/>
              <a:gd name="connsiteX2" fmla="*/ 18662106 w 18662106"/>
              <a:gd name="connsiteY2" fmla="*/ 8537879 h 8558736"/>
              <a:gd name="connsiteX3" fmla="*/ 0 w 18662106"/>
              <a:gd name="connsiteY3" fmla="*/ 8558736 h 8558736"/>
              <a:gd name="connsiteX4" fmla="*/ 8301231 w 18662106"/>
              <a:gd name="connsiteY4" fmla="*/ 0 h 8558736"/>
              <a:gd name="connsiteX0" fmla="*/ 8405517 w 18662106"/>
              <a:gd name="connsiteY0" fmla="*/ 0 h 11499625"/>
              <a:gd name="connsiteX1" fmla="*/ 8275136 w 18662106"/>
              <a:gd name="connsiteY1" fmla="*/ 2961746 h 11499625"/>
              <a:gd name="connsiteX2" fmla="*/ 18662106 w 18662106"/>
              <a:gd name="connsiteY2" fmla="*/ 11478768 h 11499625"/>
              <a:gd name="connsiteX3" fmla="*/ 0 w 18662106"/>
              <a:gd name="connsiteY3" fmla="*/ 11499625 h 11499625"/>
              <a:gd name="connsiteX4" fmla="*/ 8405517 w 18662106"/>
              <a:gd name="connsiteY4" fmla="*/ 0 h 11499625"/>
              <a:gd name="connsiteX0" fmla="*/ 8405517 w 18662106"/>
              <a:gd name="connsiteY0" fmla="*/ 0 h 11499625"/>
              <a:gd name="connsiteX1" fmla="*/ 10632017 w 18662106"/>
              <a:gd name="connsiteY1" fmla="*/ 3274606 h 11499625"/>
              <a:gd name="connsiteX2" fmla="*/ 18662106 w 18662106"/>
              <a:gd name="connsiteY2" fmla="*/ 11478768 h 11499625"/>
              <a:gd name="connsiteX3" fmla="*/ 0 w 18662106"/>
              <a:gd name="connsiteY3" fmla="*/ 11499625 h 11499625"/>
              <a:gd name="connsiteX4" fmla="*/ 8405517 w 18662106"/>
              <a:gd name="connsiteY4" fmla="*/ 0 h 11499625"/>
              <a:gd name="connsiteX0" fmla="*/ 9448385 w 18662106"/>
              <a:gd name="connsiteY0" fmla="*/ 0 h 9413888"/>
              <a:gd name="connsiteX1" fmla="*/ 10632017 w 18662106"/>
              <a:gd name="connsiteY1" fmla="*/ 1188869 h 9413888"/>
              <a:gd name="connsiteX2" fmla="*/ 18662106 w 18662106"/>
              <a:gd name="connsiteY2" fmla="*/ 9393031 h 9413888"/>
              <a:gd name="connsiteX3" fmla="*/ 0 w 18662106"/>
              <a:gd name="connsiteY3" fmla="*/ 9413888 h 9413888"/>
              <a:gd name="connsiteX4" fmla="*/ 9448385 w 18662106"/>
              <a:gd name="connsiteY4" fmla="*/ 0 h 941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2106" h="9413888">
                <a:moveTo>
                  <a:pt x="9448385" y="0"/>
                </a:moveTo>
                <a:lnTo>
                  <a:pt x="10632017" y="1188869"/>
                </a:lnTo>
                <a:lnTo>
                  <a:pt x="18662106" y="9393031"/>
                </a:lnTo>
                <a:lnTo>
                  <a:pt x="0" y="9413888"/>
                </a:lnTo>
                <a:lnTo>
                  <a:pt x="944838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516" y="-846662"/>
            <a:ext cx="3067341" cy="30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8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E11CF0B5-7329-1E4C-B495-5BB86D355C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5" name="Textfeld 4"/>
          <p:cNvSpPr txBox="1"/>
          <p:nvPr userDrawn="1"/>
        </p:nvSpPr>
        <p:spPr>
          <a:xfrm>
            <a:off x="182105" y="6553583"/>
            <a:ext cx="4664290" cy="14932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046EE-A20D-4537-81D4-9F1B6ADED92C}" type="slidenum">
              <a:rPr lang="de-DE" sz="800" smtClean="0">
                <a:solidFill>
                  <a:schemeClr val="tx2"/>
                </a:solidFill>
                <a:latin typeface="DIN Offc Pro" panose="020B0504020101020102" pitchFamily="34" charset="0"/>
              </a:rPr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800">
                <a:solidFill>
                  <a:schemeClr val="tx2"/>
                </a:solidFill>
                <a:latin typeface="DIN Offc Pro" panose="020B0504020101020102" pitchFamily="34" charset="0"/>
              </a:rPr>
              <a:t>  |  WORTMANN AG  |  www.wortmann.de  |  WORTMANN AG empfiehlt Windows 11</a:t>
            </a:r>
          </a:p>
        </p:txBody>
      </p:sp>
      <p:sp>
        <p:nvSpPr>
          <p:cNvPr id="6" name="Rechteck 5"/>
          <p:cNvSpPr/>
          <p:nvPr userDrawn="1"/>
        </p:nvSpPr>
        <p:spPr>
          <a:xfrm rot="2700000">
            <a:off x="6192575" y="-942603"/>
            <a:ext cx="9331053" cy="4708170"/>
          </a:xfrm>
          <a:custGeom>
            <a:avLst/>
            <a:gdLst>
              <a:gd name="connsiteX0" fmla="*/ 0 w 37287738"/>
              <a:gd name="connsiteY0" fmla="*/ 0 h 8642166"/>
              <a:gd name="connsiteX1" fmla="*/ 37287738 w 37287738"/>
              <a:gd name="connsiteY1" fmla="*/ 0 h 8642166"/>
              <a:gd name="connsiteX2" fmla="*/ 37287738 w 37287738"/>
              <a:gd name="connsiteY2" fmla="*/ 8642166 h 8642166"/>
              <a:gd name="connsiteX3" fmla="*/ 0 w 37287738"/>
              <a:gd name="connsiteY3" fmla="*/ 8642166 h 8642166"/>
              <a:gd name="connsiteX4" fmla="*/ 0 w 37287738"/>
              <a:gd name="connsiteY4" fmla="*/ 0 h 8642166"/>
              <a:gd name="connsiteX0" fmla="*/ 15622168 w 37287738"/>
              <a:gd name="connsiteY0" fmla="*/ 104287 h 8642166"/>
              <a:gd name="connsiteX1" fmla="*/ 37287738 w 37287738"/>
              <a:gd name="connsiteY1" fmla="*/ 0 h 8642166"/>
              <a:gd name="connsiteX2" fmla="*/ 37287738 w 37287738"/>
              <a:gd name="connsiteY2" fmla="*/ 8642166 h 8642166"/>
              <a:gd name="connsiteX3" fmla="*/ 0 w 37287738"/>
              <a:gd name="connsiteY3" fmla="*/ 8642166 h 8642166"/>
              <a:gd name="connsiteX4" fmla="*/ 15622168 w 37287738"/>
              <a:gd name="connsiteY4" fmla="*/ 104287 h 8642166"/>
              <a:gd name="connsiteX0" fmla="*/ 8301231 w 29966801"/>
              <a:gd name="connsiteY0" fmla="*/ 104287 h 8663023"/>
              <a:gd name="connsiteX1" fmla="*/ 29966801 w 29966801"/>
              <a:gd name="connsiteY1" fmla="*/ 0 h 8663023"/>
              <a:gd name="connsiteX2" fmla="*/ 29966801 w 29966801"/>
              <a:gd name="connsiteY2" fmla="*/ 8642166 h 8663023"/>
              <a:gd name="connsiteX3" fmla="*/ 0 w 29966801"/>
              <a:gd name="connsiteY3" fmla="*/ 8663023 h 8663023"/>
              <a:gd name="connsiteX4" fmla="*/ 8301231 w 29966801"/>
              <a:gd name="connsiteY4" fmla="*/ 104287 h 8663023"/>
              <a:gd name="connsiteX0" fmla="*/ 8301231 w 29966801"/>
              <a:gd name="connsiteY0" fmla="*/ 104287 h 8663023"/>
              <a:gd name="connsiteX1" fmla="*/ 29966801 w 29966801"/>
              <a:gd name="connsiteY1" fmla="*/ 0 h 8663023"/>
              <a:gd name="connsiteX2" fmla="*/ 18662106 w 29966801"/>
              <a:gd name="connsiteY2" fmla="*/ 8642166 h 8663023"/>
              <a:gd name="connsiteX3" fmla="*/ 0 w 29966801"/>
              <a:gd name="connsiteY3" fmla="*/ 8663023 h 8663023"/>
              <a:gd name="connsiteX4" fmla="*/ 8301231 w 29966801"/>
              <a:gd name="connsiteY4" fmla="*/ 104287 h 8663023"/>
              <a:gd name="connsiteX0" fmla="*/ 8301231 w 18662106"/>
              <a:gd name="connsiteY0" fmla="*/ 0 h 8558736"/>
              <a:gd name="connsiteX1" fmla="*/ 8275136 w 18662106"/>
              <a:gd name="connsiteY1" fmla="*/ 20857 h 8558736"/>
              <a:gd name="connsiteX2" fmla="*/ 18662106 w 18662106"/>
              <a:gd name="connsiteY2" fmla="*/ 8537879 h 8558736"/>
              <a:gd name="connsiteX3" fmla="*/ 0 w 18662106"/>
              <a:gd name="connsiteY3" fmla="*/ 8558736 h 8558736"/>
              <a:gd name="connsiteX4" fmla="*/ 8301231 w 18662106"/>
              <a:gd name="connsiteY4" fmla="*/ 0 h 8558736"/>
              <a:gd name="connsiteX0" fmla="*/ 8405517 w 18662106"/>
              <a:gd name="connsiteY0" fmla="*/ 0 h 11499625"/>
              <a:gd name="connsiteX1" fmla="*/ 8275136 w 18662106"/>
              <a:gd name="connsiteY1" fmla="*/ 2961746 h 11499625"/>
              <a:gd name="connsiteX2" fmla="*/ 18662106 w 18662106"/>
              <a:gd name="connsiteY2" fmla="*/ 11478768 h 11499625"/>
              <a:gd name="connsiteX3" fmla="*/ 0 w 18662106"/>
              <a:gd name="connsiteY3" fmla="*/ 11499625 h 11499625"/>
              <a:gd name="connsiteX4" fmla="*/ 8405517 w 18662106"/>
              <a:gd name="connsiteY4" fmla="*/ 0 h 11499625"/>
              <a:gd name="connsiteX0" fmla="*/ 8405517 w 18662106"/>
              <a:gd name="connsiteY0" fmla="*/ 0 h 11499625"/>
              <a:gd name="connsiteX1" fmla="*/ 10632017 w 18662106"/>
              <a:gd name="connsiteY1" fmla="*/ 3274606 h 11499625"/>
              <a:gd name="connsiteX2" fmla="*/ 18662106 w 18662106"/>
              <a:gd name="connsiteY2" fmla="*/ 11478768 h 11499625"/>
              <a:gd name="connsiteX3" fmla="*/ 0 w 18662106"/>
              <a:gd name="connsiteY3" fmla="*/ 11499625 h 11499625"/>
              <a:gd name="connsiteX4" fmla="*/ 8405517 w 18662106"/>
              <a:gd name="connsiteY4" fmla="*/ 0 h 11499625"/>
              <a:gd name="connsiteX0" fmla="*/ 9448385 w 18662106"/>
              <a:gd name="connsiteY0" fmla="*/ 0 h 9413888"/>
              <a:gd name="connsiteX1" fmla="*/ 10632017 w 18662106"/>
              <a:gd name="connsiteY1" fmla="*/ 1188869 h 9413888"/>
              <a:gd name="connsiteX2" fmla="*/ 18662106 w 18662106"/>
              <a:gd name="connsiteY2" fmla="*/ 9393031 h 9413888"/>
              <a:gd name="connsiteX3" fmla="*/ 0 w 18662106"/>
              <a:gd name="connsiteY3" fmla="*/ 9413888 h 9413888"/>
              <a:gd name="connsiteX4" fmla="*/ 9448385 w 18662106"/>
              <a:gd name="connsiteY4" fmla="*/ 0 h 941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2106" h="9413888">
                <a:moveTo>
                  <a:pt x="9448385" y="0"/>
                </a:moveTo>
                <a:lnTo>
                  <a:pt x="10632017" y="1188869"/>
                </a:lnTo>
                <a:lnTo>
                  <a:pt x="18662106" y="9393031"/>
                </a:lnTo>
                <a:lnTo>
                  <a:pt x="0" y="9413888"/>
                </a:lnTo>
                <a:lnTo>
                  <a:pt x="9448385" y="0"/>
                </a:lnTo>
                <a:close/>
              </a:path>
            </a:pathLst>
          </a:cu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516" y="-846662"/>
            <a:ext cx="3067341" cy="30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E11CF0B5-7329-1E4C-B495-5BB86D355C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8" name="Right Triangle 1">
            <a:extLst>
              <a:ext uri="{FF2B5EF4-FFF2-40B4-BE49-F238E27FC236}">
                <a16:creationId xmlns:a16="http://schemas.microsoft.com/office/drawing/2014/main" id="{CCE147D6-3F46-8A49-B570-62A45F050C35}"/>
              </a:ext>
            </a:extLst>
          </p:cNvPr>
          <p:cNvSpPr/>
          <p:nvPr userDrawn="1"/>
        </p:nvSpPr>
        <p:spPr>
          <a:xfrm rot="16200000">
            <a:off x="5333105" y="-893"/>
            <a:ext cx="6858001" cy="68597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9" name="Textfeld 8"/>
          <p:cNvSpPr txBox="1"/>
          <p:nvPr userDrawn="1"/>
        </p:nvSpPr>
        <p:spPr>
          <a:xfrm>
            <a:off x="182105" y="6553583"/>
            <a:ext cx="4664290" cy="14932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046EE-A20D-4537-81D4-9F1B6ADED92C}" type="slidenum">
              <a:rPr lang="de-DE" sz="800" smtClean="0">
                <a:solidFill>
                  <a:schemeClr val="bg1"/>
                </a:solidFill>
                <a:latin typeface="DIN Offc Pro" panose="020B0504020101020102" pitchFamily="34" charset="0"/>
              </a:rPr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800">
                <a:solidFill>
                  <a:schemeClr val="bg1"/>
                </a:solidFill>
                <a:latin typeface="DIN Offc Pro" panose="020B0504020101020102" pitchFamily="34" charset="0"/>
              </a:rPr>
              <a:t>  |  WORTMANN AG  |  www.wortmann.de  |  WORTMANN AG empfiehlt Windows 11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7A5F00F-5241-1547-8F33-755DDAEB9A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35266" y="1423804"/>
            <a:ext cx="5992708" cy="3759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en-US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96234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776D1B-A4CA-8048-89E3-DF77AD87C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21041" y="2199177"/>
            <a:ext cx="3094526" cy="27279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E6E170E-C422-8944-AE7F-5F1971F9F3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09407" y="2199177"/>
            <a:ext cx="3094526" cy="27279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98333D1-5FF2-4D41-83AA-F7259865CF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2675" y="2199177"/>
            <a:ext cx="3094526" cy="27279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3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Textfeld 8"/>
          <p:cNvSpPr txBox="1"/>
          <p:nvPr userDrawn="1"/>
        </p:nvSpPr>
        <p:spPr>
          <a:xfrm>
            <a:off x="182105" y="6553583"/>
            <a:ext cx="4664290" cy="14932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046EE-A20D-4537-81D4-9F1B6ADED92C}" type="slidenum">
              <a:rPr lang="de-DE" sz="800" smtClean="0">
                <a:latin typeface="DIN Offc Pro" panose="020B0504020101020102" pitchFamily="34" charset="0"/>
              </a:rPr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de-DE" sz="800">
                <a:latin typeface="DIN Offc Pro" panose="020B0504020101020102" pitchFamily="34" charset="0"/>
              </a:rPr>
              <a:t>  |  WORTMANN AG  |  www.wortmann.de  |  WORTMANN AG empfiehlt Windows 11</a:t>
            </a:r>
          </a:p>
        </p:txBody>
      </p:sp>
    </p:spTree>
    <p:extLst>
      <p:ext uri="{BB962C8B-B14F-4D97-AF65-F5344CB8AC3E}">
        <p14:creationId xmlns:p14="http://schemas.microsoft.com/office/powerpoint/2010/main" val="348093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DIN Offc Pro Light" panose="020B0504020101010102" pitchFamily="34" charset="0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2">
              <a:lumMod val="75000"/>
            </a:schemeClr>
          </a:solidFill>
          <a:latin typeface="DIN Offc Pro" panose="020B0504020101020102" pitchFamily="34" charset="0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2">
              <a:lumMod val="75000"/>
            </a:schemeClr>
          </a:solidFill>
          <a:latin typeface="DIN Offc Pro" panose="020B0504020101020102" pitchFamily="34" charset="0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2">
              <a:lumMod val="75000"/>
            </a:schemeClr>
          </a:solidFill>
          <a:latin typeface="DIN Offc Pro" panose="020B0504020101020102" pitchFamily="34" charset="0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>
              <a:lumMod val="75000"/>
            </a:schemeClr>
          </a:solidFill>
          <a:latin typeface="DIN Offc Pro" panose="020B0504020101020102" pitchFamily="34" charset="0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>
              <a:lumMod val="75000"/>
            </a:schemeClr>
          </a:solidFill>
          <a:latin typeface="DIN Offc Pro" panose="020B0504020101020102" pitchFamily="34" charset="0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182105" y="6543618"/>
            <a:ext cx="108576" cy="16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ctr" anchorCtr="0">
            <a:spAutoFit/>
          </a:bodyPr>
          <a:lstStyle/>
          <a:p>
            <a:pPr>
              <a:buSzPts val="1600"/>
            </a:pPr>
            <a:fld id="{00000000-1234-1234-1234-123412341234}" type="slidenum">
              <a:rPr lang="en-US" sz="800">
                <a:latin typeface="Arial"/>
                <a:ea typeface="Arial"/>
                <a:cs typeface="Arial"/>
                <a:sym typeface="Arial"/>
              </a:rPr>
              <a:pPr>
                <a:buSzPts val="1600"/>
              </a:pPr>
              <a:t>1</a:t>
            </a:fld>
            <a:endParaRPr/>
          </a:p>
        </p:txBody>
      </p:sp>
      <p:pic>
        <p:nvPicPr>
          <p:cNvPr id="92" name="Google Shape;92;p1" descr="iStock-215659980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>
            <a:off x="1587" y="0"/>
            <a:ext cx="12188826" cy="6858001"/>
          </a:xfrm>
          <a:prstGeom prst="rect">
            <a:avLst/>
          </a:prstGeom>
          <a:solidFill>
            <a:srgbClr val="3C2683">
              <a:alpha val="60000"/>
            </a:srgb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oogle Shape;94;p1"/>
          <p:cNvGrpSpPr/>
          <p:nvPr/>
        </p:nvGrpSpPr>
        <p:grpSpPr>
          <a:xfrm>
            <a:off x="93011" y="1629977"/>
            <a:ext cx="12005980" cy="3557516"/>
            <a:chOff x="0" y="0"/>
            <a:chExt cx="24011958" cy="7115030"/>
          </a:xfrm>
        </p:grpSpPr>
        <p:sp>
          <p:nvSpPr>
            <p:cNvPr id="95" name="Google Shape;95;p1"/>
            <p:cNvSpPr/>
            <p:nvPr/>
          </p:nvSpPr>
          <p:spPr>
            <a:xfrm>
              <a:off x="0" y="0"/>
              <a:ext cx="24011958" cy="4185719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70000"/>
                </a:lnSpc>
                <a:buClr>
                  <a:srgbClr val="FFFFFF"/>
                </a:buClr>
                <a:buSzPts val="19000"/>
              </a:pPr>
              <a:r>
                <a:rPr lang="en-US" sz="95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Business Continuity</a:t>
              </a:r>
            </a:p>
            <a:p>
              <a:pPr algn="ctr">
                <a:lnSpc>
                  <a:spcPct val="70000"/>
                </a:lnSpc>
                <a:buClr>
                  <a:srgbClr val="FFFFFF"/>
                </a:buClr>
                <a:buSzPts val="19000"/>
              </a:pPr>
              <a:r>
                <a:rPr lang="en-US" sz="95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as a Service</a:t>
              </a:r>
              <a:endParaRPr lang="en-US" sz="900"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305104" y="6037852"/>
              <a:ext cx="23401752" cy="1077178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buClr>
                  <a:srgbClr val="FFFFFF"/>
                </a:buClr>
                <a:buSzPts val="6400"/>
              </a:pPr>
              <a:r>
                <a:rPr lang="en-US" sz="32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Unterbrechungsfreie IT für Unternehmen</a:t>
              </a: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370697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9541E-90D7-D09B-1C48-E17BCA7CC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B05CB0-B5FB-A599-CFF1-122BE52F2A17}"/>
              </a:ext>
            </a:extLst>
          </p:cNvPr>
          <p:cNvSpPr/>
          <p:nvPr/>
        </p:nvSpPr>
        <p:spPr>
          <a:xfrm>
            <a:off x="3175" y="217715"/>
            <a:ext cx="12188825" cy="6858000"/>
          </a:xfrm>
          <a:prstGeom prst="rect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9BCB09C-11CA-6CF0-3164-6EBD819127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819" y="-136410"/>
            <a:ext cx="3934476" cy="39344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15316F3-6D3F-31A2-5DF8-D4D942E173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839" y="5760681"/>
            <a:ext cx="2768296" cy="412476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D84424BA-B8F1-4D82-B116-B185947EBFF0}"/>
              </a:ext>
            </a:extLst>
          </p:cNvPr>
          <p:cNvSpPr txBox="1"/>
          <p:nvPr/>
        </p:nvSpPr>
        <p:spPr>
          <a:xfrm>
            <a:off x="907371" y="2579937"/>
            <a:ext cx="7452771" cy="19851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900">
                <a:solidFill>
                  <a:schemeClr val="bg1"/>
                </a:solidFill>
                <a:latin typeface="DIN Offc Pro Medium" panose="020B0604020101020102" pitchFamily="34" charset="0"/>
                <a:ea typeface="Roboto Medium" panose="02000000000000000000" pitchFamily="2" charset="0"/>
                <a:cs typeface="Poppins Medium" pitchFamily="2" charset="77"/>
              </a:rPr>
              <a:t>Xaler</a:t>
            </a:r>
            <a:r>
              <a:rPr lang="en-US" sz="6900" b="1">
                <a:solidFill>
                  <a:schemeClr val="bg1"/>
                </a:solidFill>
                <a:latin typeface="DIN Offc Pro Medium" panose="020B0604020101020102" pitchFamily="34" charset="0"/>
                <a:ea typeface="Roboto Medium" panose="02000000000000000000" pitchFamily="2" charset="0"/>
                <a:cs typeface="Poppins Medium" pitchFamily="2" charset="77"/>
              </a:rPr>
              <a:t> = </a:t>
            </a:r>
            <a:r>
              <a:rPr lang="en-US" sz="6900" err="1">
                <a:solidFill>
                  <a:schemeClr val="bg1"/>
                </a:solidFill>
                <a:latin typeface="DIN Offc Pro Medium" panose="020B0604020101020102" pitchFamily="34" charset="0"/>
                <a:ea typeface="Roboto Medium" panose="02000000000000000000" pitchFamily="2" charset="0"/>
                <a:cs typeface="Poppins Medium" pitchFamily="2" charset="77"/>
              </a:rPr>
              <a:t>relaX</a:t>
            </a:r>
            <a:endParaRPr lang="en-US" sz="6900">
              <a:solidFill>
                <a:schemeClr val="bg1"/>
              </a:solidFill>
              <a:latin typeface="DIN Offc Pro Medium" panose="020B0604020101020102" pitchFamily="34" charset="0"/>
              <a:ea typeface="Roboto Medium" panose="02000000000000000000" pitchFamily="2" charset="0"/>
              <a:cs typeface="Poppins Medium" pitchFamily="2" charset="77"/>
            </a:endParaRPr>
          </a:p>
          <a:p>
            <a:pPr algn="ctr"/>
            <a:endParaRPr lang="en-US" sz="2700">
              <a:solidFill>
                <a:schemeClr val="bg1"/>
              </a:solidFill>
              <a:latin typeface="DIN Offc Pro Medium" panose="020B0604020101020102" pitchFamily="34" charset="0"/>
              <a:ea typeface="Roboto Medium" panose="02000000000000000000" pitchFamily="2" charset="0"/>
              <a:cs typeface="Poppins Medium" pitchFamily="2" charset="77"/>
            </a:endParaRPr>
          </a:p>
          <a:p>
            <a:pPr algn="ctr"/>
            <a:r>
              <a:rPr lang="en-US" sz="2700">
                <a:solidFill>
                  <a:schemeClr val="bg1"/>
                </a:solidFill>
                <a:latin typeface="DIN Offc Pro Medium" panose="020B0604020101020102" pitchFamily="34" charset="0"/>
                <a:ea typeface="Roboto Medium" panose="02000000000000000000" pitchFamily="2" charset="0"/>
                <a:cs typeface="Poppins Medium" pitchFamily="2" charset="77"/>
              </a:rPr>
              <a:t> </a:t>
            </a:r>
          </a:p>
        </p:txBody>
      </p:sp>
      <p:sp>
        <p:nvSpPr>
          <p:cNvPr id="6" name="Bogen 5">
            <a:extLst>
              <a:ext uri="{FF2B5EF4-FFF2-40B4-BE49-F238E27FC236}">
                <a16:creationId xmlns:a16="http://schemas.microsoft.com/office/drawing/2014/main" id="{D147CEA7-9D82-139F-4A1B-6024DC54D8E8}"/>
              </a:ext>
            </a:extLst>
          </p:cNvPr>
          <p:cNvSpPr/>
          <p:nvPr/>
        </p:nvSpPr>
        <p:spPr>
          <a:xfrm rot="20702230">
            <a:off x="3537559" y="4022153"/>
            <a:ext cx="4170620" cy="1057309"/>
          </a:xfrm>
          <a:prstGeom prst="arc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1489758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 descr="iStock-2153383852_ba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91044" y="-11944"/>
            <a:ext cx="18573329" cy="7336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>
            <a:spLocks noGrp="1"/>
          </p:cNvSpPr>
          <p:nvPr>
            <p:ph type="title" idx="4294967295"/>
          </p:nvPr>
        </p:nvSpPr>
        <p:spPr>
          <a:xfrm>
            <a:off x="780016" y="1810310"/>
            <a:ext cx="4334370" cy="10815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6000"/>
            </a:pPr>
            <a:r>
              <a:rPr lang="en-US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Business Continuity Box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818728" y="3966506"/>
            <a:ext cx="4295658" cy="132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ts val="2500"/>
            </a:pP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Eine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Komplettlösung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für KMU und KRITIS-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Unternehmen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–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skalierbar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für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jede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Unternehmensgröße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Entwickelt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für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maximale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Ausfallsicherheit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&amp;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sofortige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Wiederherstellung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900"/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FFFFFF"/>
              </a:buClr>
              <a:buSzPts val="2500"/>
            </a:pP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Bereit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für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heute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– und für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alles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was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kommt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900"/>
          </a:p>
        </p:txBody>
      </p:sp>
      <p:sp>
        <p:nvSpPr>
          <p:cNvPr id="105" name="Google Shape;105;p2"/>
          <p:cNvSpPr txBox="1"/>
          <p:nvPr/>
        </p:nvSpPr>
        <p:spPr>
          <a:xfrm>
            <a:off x="780016" y="1520753"/>
            <a:ext cx="3641082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>
              <a:buClr>
                <a:srgbClr val="FFFFFF"/>
              </a:buClr>
              <a:buSzPts val="2000"/>
            </a:pPr>
            <a:r>
              <a:rPr lang="en-US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Sicherheit für die Zukunft</a:t>
            </a:r>
            <a:endParaRPr sz="900"/>
          </a:p>
        </p:txBody>
      </p:sp>
      <p:sp>
        <p:nvSpPr>
          <p:cNvPr id="106" name="Google Shape;106;p2"/>
          <p:cNvSpPr txBox="1"/>
          <p:nvPr/>
        </p:nvSpPr>
        <p:spPr>
          <a:xfrm>
            <a:off x="814081" y="3411514"/>
            <a:ext cx="4495826" cy="36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US" sz="1500" i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Weil Europa </a:t>
            </a:r>
            <a:r>
              <a:rPr lang="en-US" sz="1500" i="1" err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eine</a:t>
            </a:r>
            <a:r>
              <a:rPr lang="en-US" sz="1500" i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1500" i="1" err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Lösung</a:t>
            </a:r>
            <a:r>
              <a:rPr lang="en-US" sz="1500" i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1500" i="1" err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braucht</a:t>
            </a:r>
            <a:r>
              <a:rPr lang="en-US" sz="1500" i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, die an </a:t>
            </a:r>
            <a:r>
              <a:rPr lang="en-US" sz="1500" i="1" err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alles</a:t>
            </a:r>
            <a:r>
              <a:rPr lang="en-US" sz="1500" i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1500" i="1" err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denkt</a:t>
            </a:r>
            <a:r>
              <a:rPr lang="en-US" sz="1500" i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900"/>
          </a:p>
        </p:txBody>
      </p:sp>
      <p:pic>
        <p:nvPicPr>
          <p:cNvPr id="107" name="Google Shape;107;p2" descr="Bil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4358" y="508184"/>
            <a:ext cx="781960" cy="94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Bi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9126" y="2698239"/>
            <a:ext cx="832534" cy="94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Bi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12311" y="4903588"/>
            <a:ext cx="832534" cy="10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Kreis Kreis"/>
          <p:cNvPicPr preferRelativeResize="0"/>
          <p:nvPr/>
        </p:nvPicPr>
        <p:blipFill rotWithShape="1">
          <a:blip r:embed="rId7">
            <a:alphaModFix amt="42894"/>
          </a:blip>
          <a:srcRect/>
          <a:stretch/>
        </p:blipFill>
        <p:spPr>
          <a:xfrm>
            <a:off x="7999738" y="-1073515"/>
            <a:ext cx="8221515" cy="822151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6648231" y="2662366"/>
            <a:ext cx="1018525" cy="101852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6944376" y="570793"/>
            <a:ext cx="1018525" cy="101852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7077615" y="4903588"/>
            <a:ext cx="1018525" cy="101852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8101338" y="-980745"/>
            <a:ext cx="7967514" cy="7989392"/>
          </a:xfrm>
          <a:prstGeom prst="ellipse">
            <a:avLst/>
          </a:prstGeom>
          <a:noFill/>
          <a:ln w="254000" cap="flat" cmpd="sng">
            <a:solidFill>
              <a:srgbClr val="FFFFFF">
                <a:alpha val="42745"/>
              </a:srgbClr>
            </a:solidFill>
            <a:prstDash val="dot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2"/>
          <p:cNvSpPr/>
          <p:nvPr/>
        </p:nvSpPr>
        <p:spPr>
          <a:xfrm rot="-8486982">
            <a:off x="7385878" y="2434493"/>
            <a:ext cx="432142" cy="4321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2"/>
          <p:cNvSpPr/>
          <p:nvPr/>
        </p:nvSpPr>
        <p:spPr>
          <a:xfrm rot="8340298">
            <a:off x="7384744" y="3482976"/>
            <a:ext cx="432142" cy="4321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2"/>
          <p:cNvSpPr/>
          <p:nvPr/>
        </p:nvSpPr>
        <p:spPr>
          <a:xfrm rot="-8486982">
            <a:off x="7850814" y="4668995"/>
            <a:ext cx="432142" cy="4321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2"/>
          <p:cNvSpPr/>
          <p:nvPr/>
        </p:nvSpPr>
        <p:spPr>
          <a:xfrm rot="8340298">
            <a:off x="7849681" y="5717478"/>
            <a:ext cx="432142" cy="4321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2"/>
          <p:cNvSpPr/>
          <p:nvPr/>
        </p:nvSpPr>
        <p:spPr>
          <a:xfrm rot="-8486982">
            <a:off x="7704875" y="336200"/>
            <a:ext cx="432142" cy="4321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p2"/>
          <p:cNvSpPr/>
          <p:nvPr/>
        </p:nvSpPr>
        <p:spPr>
          <a:xfrm rot="8340298">
            <a:off x="7703741" y="1384683"/>
            <a:ext cx="432142" cy="43214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C2EE962-C0DF-A8DE-B4D0-F3E9F5593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016" y="2463563"/>
            <a:ext cx="2799938" cy="7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0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/>
          <p:nvPr/>
        </p:nvSpPr>
        <p:spPr>
          <a:xfrm>
            <a:off x="800100" y="2987960"/>
            <a:ext cx="3379623" cy="3381244"/>
          </a:xfrm>
          <a:prstGeom prst="rect">
            <a:avLst/>
          </a:prstGeom>
          <a:solidFill>
            <a:srgbClr val="B4A4DD">
              <a:alpha val="35294"/>
            </a:srgb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4406189" y="2987960"/>
            <a:ext cx="3379623" cy="3381244"/>
          </a:xfrm>
          <a:prstGeom prst="rect">
            <a:avLst/>
          </a:prstGeom>
          <a:solidFill>
            <a:srgbClr val="B4A4DD">
              <a:alpha val="34901"/>
            </a:srgb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8012278" y="2987960"/>
            <a:ext cx="3379623" cy="3381244"/>
          </a:xfrm>
          <a:prstGeom prst="rect">
            <a:avLst/>
          </a:prstGeom>
          <a:solidFill>
            <a:srgbClr val="B4A4DD">
              <a:alpha val="34901"/>
            </a:srgb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title"/>
          </p:nvPr>
        </p:nvSpPr>
        <p:spPr>
          <a:xfrm>
            <a:off x="743119" y="1017976"/>
            <a:ext cx="10705763" cy="10815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 fontScale="90000"/>
          </a:bodyPr>
          <a:lstStyle/>
          <a:p>
            <a:pPr>
              <a:lnSpc>
                <a:spcPct val="100000"/>
              </a:lnSpc>
              <a:buClr>
                <a:srgbClr val="3C1E8C"/>
              </a:buClr>
              <a:buSzPts val="5640"/>
            </a:pPr>
            <a:r>
              <a:rPr lang="en-US" sz="2820" b="1">
                <a:solidFill>
                  <a:srgbClr val="3C1E8C"/>
                </a:solidFill>
                <a:latin typeface="Roboto"/>
                <a:ea typeface="Roboto"/>
                <a:cs typeface="Roboto"/>
                <a:sym typeface="Roboto"/>
              </a:rPr>
              <a:t>In einer Welt, in der IT-Infrastruktur das Rückgrat unserer Wirtschaft ist, reichen kleine Störungen aus, um ganze Unternehmen lahmzulegen.</a:t>
            </a:r>
            <a:endParaRPr/>
          </a:p>
        </p:txBody>
      </p:sp>
      <p:sp>
        <p:nvSpPr>
          <p:cNvPr id="129" name="Google Shape;129;p3"/>
          <p:cNvSpPr txBox="1"/>
          <p:nvPr/>
        </p:nvSpPr>
        <p:spPr>
          <a:xfrm>
            <a:off x="1107500" y="4549064"/>
            <a:ext cx="2764823" cy="33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3C1E8C"/>
              </a:buClr>
              <a:buSzPts val="2500"/>
            </a:pPr>
            <a:r>
              <a:rPr lang="en-US" sz="1250" b="1">
                <a:solidFill>
                  <a:srgbClr val="3C1E8C"/>
                </a:solidFill>
                <a:latin typeface="Roboto"/>
                <a:ea typeface="Roboto"/>
                <a:cs typeface="Roboto"/>
                <a:sym typeface="Roboto"/>
              </a:rPr>
              <a:t>Cybersicherheit</a:t>
            </a:r>
            <a:endParaRPr sz="900"/>
          </a:p>
        </p:txBody>
      </p:sp>
      <p:sp>
        <p:nvSpPr>
          <p:cNvPr id="130" name="Google Shape;130;p3"/>
          <p:cNvSpPr txBox="1"/>
          <p:nvPr/>
        </p:nvSpPr>
        <p:spPr>
          <a:xfrm>
            <a:off x="4713589" y="4549064"/>
            <a:ext cx="2764823" cy="33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3C1E8C"/>
              </a:buClr>
              <a:buSzPts val="2500"/>
            </a:pPr>
            <a:r>
              <a:rPr lang="en-US" sz="1250" b="1">
                <a:solidFill>
                  <a:srgbClr val="3C1E8C"/>
                </a:solidFill>
                <a:latin typeface="Roboto"/>
                <a:ea typeface="Roboto"/>
                <a:cs typeface="Roboto"/>
                <a:sym typeface="Roboto"/>
              </a:rPr>
              <a:t>Systemausfälle</a:t>
            </a:r>
            <a:endParaRPr sz="900"/>
          </a:p>
        </p:txBody>
      </p:sp>
      <p:sp>
        <p:nvSpPr>
          <p:cNvPr id="131" name="Google Shape;131;p3"/>
          <p:cNvSpPr txBox="1"/>
          <p:nvPr/>
        </p:nvSpPr>
        <p:spPr>
          <a:xfrm>
            <a:off x="8319677" y="4549064"/>
            <a:ext cx="2764823" cy="33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3C1E8C"/>
              </a:buClr>
              <a:buSzPts val="2500"/>
            </a:pPr>
            <a:r>
              <a:rPr lang="en-US" sz="1250" b="1">
                <a:solidFill>
                  <a:srgbClr val="3C1E8C"/>
                </a:solidFill>
                <a:latin typeface="Roboto"/>
                <a:ea typeface="Roboto"/>
                <a:cs typeface="Roboto"/>
                <a:sym typeface="Roboto"/>
              </a:rPr>
              <a:t>Elementarschäden</a:t>
            </a:r>
            <a:endParaRPr sz="900"/>
          </a:p>
        </p:txBody>
      </p:sp>
      <p:pic>
        <p:nvPicPr>
          <p:cNvPr id="132" name="Google Shape;132;p3" descr="Bi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8931" y="3404072"/>
            <a:ext cx="781960" cy="94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 descr="Bil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5020" y="3431902"/>
            <a:ext cx="781960" cy="889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 descr="Bi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36485" y="3429253"/>
            <a:ext cx="731209" cy="89456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 txBox="1"/>
          <p:nvPr/>
        </p:nvSpPr>
        <p:spPr>
          <a:xfrm>
            <a:off x="1215143" y="5004400"/>
            <a:ext cx="2764823" cy="70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3075"/>
            </a:pP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Hacker, Ransomware, Viren</a:t>
            </a:r>
            <a:endParaRPr sz="900"/>
          </a:p>
          <a:p>
            <a:pPr>
              <a:lnSpc>
                <a:spcPct val="80000"/>
              </a:lnSpc>
              <a:spcBef>
                <a:spcPts val="1500"/>
              </a:spcBef>
              <a:buClr>
                <a:srgbClr val="000000"/>
              </a:buClr>
              <a:buSzPts val="3075"/>
            </a:pPr>
            <a:r>
              <a:rPr lang="en-US" sz="125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ABER </a:t>
            </a:r>
            <a:r>
              <a:rPr lang="en-US" sz="1250" b="1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auch</a:t>
            </a:r>
            <a:r>
              <a:rPr lang="en-US" sz="125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Fehlerhafte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Sicherheits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-updates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wie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z. B. CrowdStrike-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Vorfall</a:t>
            </a:r>
            <a:endParaRPr sz="900"/>
          </a:p>
        </p:txBody>
      </p:sp>
      <p:sp>
        <p:nvSpPr>
          <p:cNvPr id="136" name="Google Shape;136;p3"/>
          <p:cNvSpPr txBox="1"/>
          <p:nvPr/>
        </p:nvSpPr>
        <p:spPr>
          <a:xfrm>
            <a:off x="4821232" y="5004400"/>
            <a:ext cx="2764823" cy="8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3075"/>
            </a:pP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Stromausfall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Hardwaredefekt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Bedienfehler</a:t>
            </a:r>
            <a:endParaRPr sz="900"/>
          </a:p>
          <a:p>
            <a:pPr>
              <a:lnSpc>
                <a:spcPct val="80000"/>
              </a:lnSpc>
              <a:spcBef>
                <a:spcPts val="1500"/>
              </a:spcBef>
              <a:buClr>
                <a:srgbClr val="000000"/>
              </a:buClr>
              <a:buSzPts val="3075"/>
            </a:pP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Single Points of Failure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ohne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Backup</a:t>
            </a:r>
            <a:b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oder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Redundanz</a:t>
            </a:r>
            <a:endParaRPr sz="900"/>
          </a:p>
        </p:txBody>
      </p:sp>
      <p:sp>
        <p:nvSpPr>
          <p:cNvPr id="137" name="Google Shape;137;p3"/>
          <p:cNvSpPr txBox="1"/>
          <p:nvPr/>
        </p:nvSpPr>
        <p:spPr>
          <a:xfrm>
            <a:off x="8427320" y="5004400"/>
            <a:ext cx="2764823" cy="70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3075"/>
            </a:pP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Wasser, Feuer,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Naturkatastrophen</a:t>
            </a:r>
            <a:endParaRPr sz="900"/>
          </a:p>
          <a:p>
            <a:pPr>
              <a:lnSpc>
                <a:spcPct val="80000"/>
              </a:lnSpc>
              <a:spcBef>
                <a:spcPts val="1500"/>
              </a:spcBef>
              <a:buClr>
                <a:srgbClr val="000000"/>
              </a:buClr>
              <a:buSzPts val="3075"/>
            </a:pP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Oft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nicht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ausreichend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abgesichert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Recovery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dauert</a:t>
            </a:r>
            <a:r>
              <a:rPr lang="en-US" sz="12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Tage bis </a:t>
            </a:r>
            <a:r>
              <a:rPr lang="en-US" sz="125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Wochen</a:t>
            </a:r>
            <a:endParaRPr sz="900"/>
          </a:p>
        </p:txBody>
      </p:sp>
    </p:spTree>
    <p:extLst>
      <p:ext uri="{BB962C8B-B14F-4D97-AF65-F5344CB8AC3E}">
        <p14:creationId xmlns:p14="http://schemas.microsoft.com/office/powerpoint/2010/main" val="426575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5" descr="iStock-1455946612_ba.jpg"/>
          <p:cNvPicPr preferRelativeResize="0"/>
          <p:nvPr/>
        </p:nvPicPr>
        <p:blipFill rotWithShape="1">
          <a:blip r:embed="rId3">
            <a:alphaModFix/>
          </a:blip>
          <a:srcRect t="651" b="651"/>
          <a:stretch/>
        </p:blipFill>
        <p:spPr>
          <a:xfrm>
            <a:off x="-1548685" y="-37344"/>
            <a:ext cx="17549970" cy="69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5"/>
          <p:cNvSpPr/>
          <p:nvPr/>
        </p:nvSpPr>
        <p:spPr>
          <a:xfrm>
            <a:off x="-165825" y="-75525"/>
            <a:ext cx="12523650" cy="7009050"/>
          </a:xfrm>
          <a:prstGeom prst="rect">
            <a:avLst/>
          </a:prstGeom>
          <a:solidFill>
            <a:srgbClr val="675283">
              <a:alpha val="50196"/>
            </a:srgb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 txBox="1">
            <a:spLocks noGrp="1"/>
          </p:cNvSpPr>
          <p:nvPr>
            <p:ph type="title" idx="4294967295"/>
          </p:nvPr>
        </p:nvSpPr>
        <p:spPr>
          <a:xfrm>
            <a:off x="796950" y="1900866"/>
            <a:ext cx="4013094" cy="10815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6000"/>
            </a:pPr>
            <a:r>
              <a:rPr lang="en-US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Cybersicherheit</a:t>
            </a:r>
            <a:endParaRPr/>
          </a:p>
        </p:txBody>
      </p:sp>
      <p:sp>
        <p:nvSpPr>
          <p:cNvPr id="221" name="Google Shape;221;p5"/>
          <p:cNvSpPr txBox="1"/>
          <p:nvPr/>
        </p:nvSpPr>
        <p:spPr>
          <a:xfrm>
            <a:off x="835661" y="3539591"/>
            <a:ext cx="7207959" cy="2450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ts val="2500"/>
            </a:pPr>
            <a:r>
              <a:rPr lang="en-US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Mehrschichtige</a:t>
            </a:r>
            <a:r>
              <a:rPr lang="en-US" sz="12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Zugriffssicherheit</a:t>
            </a:r>
            <a:endParaRPr sz="900"/>
          </a:p>
          <a:p>
            <a:pPr lvl="1">
              <a:lnSpc>
                <a:spcPct val="150000"/>
              </a:lnSpc>
              <a:spcBef>
                <a:spcPts val="1000"/>
              </a:spcBef>
              <a:buClr>
                <a:srgbClr val="FFFFFF"/>
              </a:buClr>
              <a:buSzPts val="3075"/>
            </a:pP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Erfüllt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alle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aktuellen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EU-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Anforderungen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(NIS-2 &amp; DSGVO-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konform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z.B.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durch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Trennung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von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Unternehmensdaten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Betriebsdaten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inkl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granularem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Rechtekonzept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2FA-Authentifizierung und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getrenntem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Administrationsnetz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 </a:t>
            </a:r>
            <a:endParaRPr sz="900"/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FFFFFF"/>
              </a:buClr>
              <a:buSzPts val="2500"/>
            </a:pPr>
            <a:r>
              <a:rPr lang="en-US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Gesicherte</a:t>
            </a:r>
            <a:r>
              <a:rPr lang="en-US" sz="12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Update-</a:t>
            </a:r>
            <a:r>
              <a:rPr lang="en-US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Infrastruktur</a:t>
            </a:r>
            <a:endParaRPr sz="900"/>
          </a:p>
          <a:p>
            <a:pPr lvl="1">
              <a:lnSpc>
                <a:spcPct val="150000"/>
              </a:lnSpc>
              <a:spcBef>
                <a:spcPts val="1000"/>
              </a:spcBef>
              <a:buClr>
                <a:srgbClr val="FFFFFF"/>
              </a:buClr>
              <a:buSzPts val="3075"/>
            </a:pP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Alle Updates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werden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geprüft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als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Paket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eingespielt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Das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vermeidet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Inkompatibilitäten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schützt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vor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Fällen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dem CrowdStrike-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Vorfall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fehlerhaften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Microsoft Updates</a:t>
            </a:r>
            <a:endParaRPr sz="900"/>
          </a:p>
        </p:txBody>
      </p:sp>
      <p:sp>
        <p:nvSpPr>
          <p:cNvPr id="222" name="Google Shape;222;p5"/>
          <p:cNvSpPr txBox="1"/>
          <p:nvPr/>
        </p:nvSpPr>
        <p:spPr>
          <a:xfrm>
            <a:off x="796950" y="1611309"/>
            <a:ext cx="3641082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>
              <a:buClr>
                <a:srgbClr val="FFFFFF"/>
              </a:buClr>
              <a:buSzPts val="2000"/>
            </a:pPr>
            <a:r>
              <a:rPr lang="en-US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Risikobereich 1</a:t>
            </a:r>
            <a:endParaRPr sz="900"/>
          </a:p>
        </p:txBody>
      </p:sp>
      <p:sp>
        <p:nvSpPr>
          <p:cNvPr id="223" name="Google Shape;223;p5"/>
          <p:cNvSpPr txBox="1"/>
          <p:nvPr/>
        </p:nvSpPr>
        <p:spPr>
          <a:xfrm>
            <a:off x="831015" y="2667099"/>
            <a:ext cx="4495826" cy="56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US" sz="1500" i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Schutz vor: Hackerangriffen, Ransomware, Malware, Datenklau, Fehlkonfigurationen, fehlerhaften Updates</a:t>
            </a:r>
            <a:endParaRPr sz="900"/>
          </a:p>
        </p:txBody>
      </p:sp>
      <p:pic>
        <p:nvPicPr>
          <p:cNvPr id="224" name="Google Shape;224;p5" descr="Bil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776" y="732689"/>
            <a:ext cx="515520" cy="622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" descr="check-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5219" y="3959986"/>
            <a:ext cx="309712" cy="30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" descr="check-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5219" y="5382027"/>
            <a:ext cx="309712" cy="30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Ein Bild, das Text, Schrif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B4BAB098-805C-5575-4C7C-93B1BB73B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538" y="87596"/>
            <a:ext cx="3038232" cy="11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2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6" descr="iStock-1132003942_ba.jpg"/>
          <p:cNvPicPr preferRelativeResize="0"/>
          <p:nvPr/>
        </p:nvPicPr>
        <p:blipFill rotWithShape="1">
          <a:blip r:embed="rId3">
            <a:alphaModFix/>
          </a:blip>
          <a:srcRect l="1592" t="7422" b="7421"/>
          <a:stretch/>
        </p:blipFill>
        <p:spPr>
          <a:xfrm>
            <a:off x="-1548685" y="-37344"/>
            <a:ext cx="17270570" cy="69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6"/>
          <p:cNvSpPr/>
          <p:nvPr/>
        </p:nvSpPr>
        <p:spPr>
          <a:xfrm>
            <a:off x="-165825" y="-75525"/>
            <a:ext cx="12523650" cy="7009050"/>
          </a:xfrm>
          <a:prstGeom prst="rect">
            <a:avLst/>
          </a:prstGeom>
          <a:solidFill>
            <a:srgbClr val="675283">
              <a:alpha val="50199"/>
            </a:srgb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 txBox="1">
            <a:spLocks noGrp="1"/>
          </p:cNvSpPr>
          <p:nvPr>
            <p:ph type="title" idx="4294967295"/>
          </p:nvPr>
        </p:nvSpPr>
        <p:spPr>
          <a:xfrm>
            <a:off x="796950" y="1900866"/>
            <a:ext cx="4013094" cy="10815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6000"/>
            </a:pPr>
            <a:r>
              <a:rPr lang="en-US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Systemausfälle</a:t>
            </a:r>
            <a:endParaRPr/>
          </a:p>
        </p:txBody>
      </p:sp>
      <p:sp>
        <p:nvSpPr>
          <p:cNvPr id="234" name="Google Shape;234;p6"/>
          <p:cNvSpPr txBox="1"/>
          <p:nvPr/>
        </p:nvSpPr>
        <p:spPr>
          <a:xfrm>
            <a:off x="835661" y="3539591"/>
            <a:ext cx="6881245" cy="2450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ts val="2500"/>
            </a:pPr>
            <a:r>
              <a:rPr lang="en-US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Maximale</a:t>
            </a:r>
            <a:r>
              <a:rPr lang="en-US" sz="12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Ausfallsicherheit</a:t>
            </a:r>
            <a:endParaRPr sz="900"/>
          </a:p>
          <a:p>
            <a:pPr lvl="1">
              <a:lnSpc>
                <a:spcPct val="150000"/>
              </a:lnSpc>
              <a:spcBef>
                <a:spcPts val="1000"/>
              </a:spcBef>
              <a:buClr>
                <a:srgbClr val="FFFFFF"/>
              </a:buClr>
              <a:buSzPts val="3075"/>
            </a:pP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Zwei Server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arbeiten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gleichzeitig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–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fällt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einer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aus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übernimmt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der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andere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automatisch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Durch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mehrere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Ausbaustufen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wächst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das System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dem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Unternehmen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ohne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Neukonzeption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bei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Expansion. </a:t>
            </a:r>
            <a:endParaRPr sz="900"/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FFFFFF"/>
              </a:buClr>
              <a:buSzPts val="2500"/>
            </a:pPr>
            <a:r>
              <a:rPr lang="en-US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Sofortige</a:t>
            </a:r>
            <a:r>
              <a:rPr lang="en-US" sz="12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Systemwiederherstellung</a:t>
            </a:r>
            <a:endParaRPr sz="900"/>
          </a:p>
          <a:p>
            <a:pPr lvl="1">
              <a:lnSpc>
                <a:spcPct val="150000"/>
              </a:lnSpc>
              <a:spcBef>
                <a:spcPts val="1000"/>
              </a:spcBef>
              <a:buClr>
                <a:srgbClr val="FFFFFF"/>
              </a:buClr>
              <a:buSzPts val="3075"/>
            </a:pP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TFOF-Replay-Technologie –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wenige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Minuten, um die IT auf den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letzten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intakten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Stand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zurückzusetzen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z. B.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nach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einem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Ransomware-Angriff.</a:t>
            </a:r>
            <a:endParaRPr sz="900"/>
          </a:p>
        </p:txBody>
      </p:sp>
      <p:sp>
        <p:nvSpPr>
          <p:cNvPr id="235" name="Google Shape;235;p6"/>
          <p:cNvSpPr txBox="1"/>
          <p:nvPr/>
        </p:nvSpPr>
        <p:spPr>
          <a:xfrm>
            <a:off x="796950" y="1611309"/>
            <a:ext cx="3641082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>
              <a:buClr>
                <a:srgbClr val="FFFFFF"/>
              </a:buClr>
              <a:buSzPts val="2000"/>
            </a:pPr>
            <a:r>
              <a:rPr lang="en-US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Risikobereich 2</a:t>
            </a:r>
            <a:endParaRPr sz="900"/>
          </a:p>
        </p:txBody>
      </p:sp>
      <p:sp>
        <p:nvSpPr>
          <p:cNvPr id="236" name="Google Shape;236;p6"/>
          <p:cNvSpPr txBox="1"/>
          <p:nvPr/>
        </p:nvSpPr>
        <p:spPr>
          <a:xfrm>
            <a:off x="831015" y="2667099"/>
            <a:ext cx="4495826" cy="56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US" sz="1500" i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Schutz vor:  Hardwaredefekten, Stromausfall, Bedienfehlern, internen Störungen</a:t>
            </a:r>
            <a:endParaRPr sz="900"/>
          </a:p>
        </p:txBody>
      </p:sp>
      <p:pic>
        <p:nvPicPr>
          <p:cNvPr id="237" name="Google Shape;237;p6" descr="Bil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354" y="817355"/>
            <a:ext cx="547787" cy="622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6" descr="check-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8736" y="3992131"/>
            <a:ext cx="309712" cy="30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6" descr="check-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8736" y="5364162"/>
            <a:ext cx="340683" cy="309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00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7" descr="iStock-1022397938_Ba.jpg"/>
          <p:cNvPicPr preferRelativeResize="0"/>
          <p:nvPr/>
        </p:nvPicPr>
        <p:blipFill rotWithShape="1">
          <a:blip r:embed="rId3">
            <a:alphaModFix/>
          </a:blip>
          <a:srcRect l="16642" t="23378" b="1561"/>
          <a:stretch/>
        </p:blipFill>
        <p:spPr>
          <a:xfrm>
            <a:off x="-1548685" y="-37344"/>
            <a:ext cx="14628970" cy="693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7"/>
          <p:cNvSpPr/>
          <p:nvPr/>
        </p:nvSpPr>
        <p:spPr>
          <a:xfrm>
            <a:off x="-165825" y="-75525"/>
            <a:ext cx="12523650" cy="7009050"/>
          </a:xfrm>
          <a:prstGeom prst="rect">
            <a:avLst/>
          </a:prstGeom>
          <a:solidFill>
            <a:srgbClr val="675283">
              <a:alpha val="50199"/>
            </a:srgb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7"/>
          <p:cNvSpPr txBox="1">
            <a:spLocks noGrp="1"/>
          </p:cNvSpPr>
          <p:nvPr>
            <p:ph type="title" idx="4294967295"/>
          </p:nvPr>
        </p:nvSpPr>
        <p:spPr>
          <a:xfrm>
            <a:off x="796950" y="1900863"/>
            <a:ext cx="6750450" cy="1081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6000"/>
            </a:pPr>
            <a:r>
              <a:rPr lang="en-US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Elementarschäden &amp; Katastrophen</a:t>
            </a:r>
            <a:endParaRPr/>
          </a:p>
        </p:txBody>
      </p:sp>
      <p:sp>
        <p:nvSpPr>
          <p:cNvPr id="247" name="Google Shape;247;p7"/>
          <p:cNvSpPr txBox="1"/>
          <p:nvPr/>
        </p:nvSpPr>
        <p:spPr>
          <a:xfrm>
            <a:off x="835660" y="3539591"/>
            <a:ext cx="7207959" cy="2162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  <a:buSzPts val="2500"/>
            </a:pPr>
            <a:r>
              <a:rPr lang="en-US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Georedundante</a:t>
            </a:r>
            <a:r>
              <a:rPr lang="en-US" sz="12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Datensicherung</a:t>
            </a:r>
            <a:endParaRPr sz="900"/>
          </a:p>
          <a:p>
            <a:pPr lvl="1">
              <a:lnSpc>
                <a:spcPct val="150000"/>
              </a:lnSpc>
              <a:spcBef>
                <a:spcPts val="1000"/>
              </a:spcBef>
              <a:buClr>
                <a:srgbClr val="FFFFFF"/>
              </a:buClr>
              <a:buSzPts val="3075"/>
            </a:pP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Daten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sind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mehreren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unabhängigen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Standorten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gespeichert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-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selbst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ein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Totalschaden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am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Hauptstandort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zerstört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keine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Daten. </a:t>
            </a:r>
            <a:endParaRPr sz="900"/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FFFFFF"/>
              </a:buClr>
              <a:buSzPts val="2500"/>
            </a:pPr>
            <a:r>
              <a:rPr lang="de-DE" sz="125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terraXaler</a:t>
            </a:r>
            <a:r>
              <a:rPr lang="de-DE" sz="12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-Sorglos-Service</a:t>
            </a:r>
            <a:endParaRPr sz="900"/>
          </a:p>
          <a:p>
            <a:pPr lvl="1">
              <a:lnSpc>
                <a:spcPct val="150000"/>
              </a:lnSpc>
              <a:spcBef>
                <a:spcPts val="1000"/>
              </a:spcBef>
              <a:buClr>
                <a:srgbClr val="FFFFFF"/>
              </a:buClr>
              <a:buSzPts val="3075"/>
            </a:pP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Remote-Support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stellt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sicher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dass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auch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in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Krisenfällen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sofort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reagiert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– und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bei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Bedarf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kommen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Techniker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direkt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ins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Unternehmen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Austausch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defekter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Hardware </a:t>
            </a:r>
            <a:r>
              <a:rPr lang="en-US" sz="125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inklusive</a:t>
            </a:r>
            <a:r>
              <a:rPr lang="en-US" sz="1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endParaRPr sz="900"/>
          </a:p>
        </p:txBody>
      </p:sp>
      <p:sp>
        <p:nvSpPr>
          <p:cNvPr id="248" name="Google Shape;248;p7"/>
          <p:cNvSpPr txBox="1"/>
          <p:nvPr/>
        </p:nvSpPr>
        <p:spPr>
          <a:xfrm>
            <a:off x="796950" y="1611309"/>
            <a:ext cx="3641082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>
              <a:buClr>
                <a:srgbClr val="FFFFFF"/>
              </a:buClr>
              <a:buSzPts val="2000"/>
            </a:pPr>
            <a:r>
              <a:rPr lang="en-US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Risikobereich 3</a:t>
            </a:r>
            <a:endParaRPr sz="900"/>
          </a:p>
        </p:txBody>
      </p:sp>
      <p:sp>
        <p:nvSpPr>
          <p:cNvPr id="249" name="Google Shape;249;p7"/>
          <p:cNvSpPr txBox="1"/>
          <p:nvPr/>
        </p:nvSpPr>
        <p:spPr>
          <a:xfrm>
            <a:off x="835665" y="2673906"/>
            <a:ext cx="44958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US" sz="1500" i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Schutz vor:  Feuer, Wasser, Naturkatastrophen, Standortverlust</a:t>
            </a:r>
            <a:endParaRPr sz="900"/>
          </a:p>
        </p:txBody>
      </p:sp>
      <p:pic>
        <p:nvPicPr>
          <p:cNvPr id="250" name="Google Shape;250;p7" descr="Bil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043" y="736602"/>
            <a:ext cx="547787" cy="6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7" descr="check-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223" y="3951519"/>
            <a:ext cx="309712" cy="30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7" descr="check-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223" y="5097390"/>
            <a:ext cx="309712" cy="309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918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ctrTitle" idx="4294967295"/>
          </p:nvPr>
        </p:nvSpPr>
        <p:spPr>
          <a:xfrm>
            <a:off x="748266" y="1016560"/>
            <a:ext cx="6411873" cy="5892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3C1E8C"/>
              </a:buClr>
              <a:buSzPts val="6000"/>
            </a:pPr>
            <a:r>
              <a:rPr lang="en-US" sz="3000" b="1">
                <a:solidFill>
                  <a:srgbClr val="3C1E8C"/>
                </a:solidFill>
                <a:latin typeface="Roboto"/>
                <a:ea typeface="Roboto"/>
                <a:cs typeface="Roboto"/>
                <a:sym typeface="Roboto"/>
              </a:rPr>
              <a:t>Business Continuity Box von </a:t>
            </a:r>
            <a:r>
              <a:rPr lang="en-US" sz="3000" b="1" err="1">
                <a:solidFill>
                  <a:srgbClr val="3C1E8C"/>
                </a:solidFill>
                <a:latin typeface="Roboto"/>
                <a:ea typeface="Roboto"/>
                <a:cs typeface="Roboto"/>
                <a:sym typeface="Roboto"/>
              </a:rPr>
              <a:t>terraXaler</a:t>
            </a:r>
            <a:endParaRPr/>
          </a:p>
        </p:txBody>
      </p:sp>
      <p:sp>
        <p:nvSpPr>
          <p:cNvPr id="143" name="Google Shape;143;p4"/>
          <p:cNvSpPr txBox="1"/>
          <p:nvPr/>
        </p:nvSpPr>
        <p:spPr>
          <a:xfrm>
            <a:off x="748266" y="727003"/>
            <a:ext cx="3641082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>
              <a:buClr>
                <a:srgbClr val="B4A4DD"/>
              </a:buClr>
              <a:buSzPts val="2000"/>
            </a:pPr>
            <a:r>
              <a:rPr lang="en-US" sz="1000" b="1">
                <a:solidFill>
                  <a:srgbClr val="B4A4DD"/>
                </a:solidFill>
                <a:latin typeface="Roboto"/>
                <a:ea typeface="Roboto"/>
                <a:cs typeface="Roboto"/>
                <a:sym typeface="Roboto"/>
              </a:rPr>
              <a:t>Sicherheit für die Zukunft</a:t>
            </a:r>
            <a:endParaRPr sz="900"/>
          </a:p>
        </p:txBody>
      </p:sp>
      <p:sp>
        <p:nvSpPr>
          <p:cNvPr id="144" name="Google Shape;144;p4"/>
          <p:cNvSpPr txBox="1"/>
          <p:nvPr/>
        </p:nvSpPr>
        <p:spPr>
          <a:xfrm>
            <a:off x="787768" y="2036887"/>
            <a:ext cx="6914331" cy="272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 fontScale="77500" lnSpcReduction="20000"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sz="1500" i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Eine </a:t>
            </a:r>
            <a:r>
              <a:rPr lang="en-US" sz="1500" i="1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Lösung</a:t>
            </a:r>
            <a:r>
              <a:rPr lang="en-US" sz="1500" i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, die </a:t>
            </a:r>
            <a:r>
              <a:rPr lang="en-US" sz="1500" i="1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keine</a:t>
            </a:r>
            <a:r>
              <a:rPr lang="en-US" sz="1500" i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1500" i="1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Lücken</a:t>
            </a:r>
            <a:r>
              <a:rPr lang="en-US" sz="1500" i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1500" i="1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lässt</a:t>
            </a:r>
            <a:r>
              <a:rPr lang="en-US" sz="1500" i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– ideal für den </a:t>
            </a:r>
            <a:r>
              <a:rPr lang="en-US" sz="1500" i="1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europäischen</a:t>
            </a:r>
            <a:r>
              <a:rPr lang="en-US" sz="1500" i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KMU Markt und KRITIS-</a:t>
            </a:r>
            <a:r>
              <a:rPr lang="en-US" sz="1500" i="1" err="1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Unternehmen</a:t>
            </a:r>
            <a:endParaRPr sz="90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88CC707-E2C1-6514-B049-7A9B3B74BF45}"/>
              </a:ext>
            </a:extLst>
          </p:cNvPr>
          <p:cNvGrpSpPr/>
          <p:nvPr/>
        </p:nvGrpSpPr>
        <p:grpSpPr>
          <a:xfrm>
            <a:off x="546681" y="5653848"/>
            <a:ext cx="11098563" cy="736881"/>
            <a:chOff x="546681" y="5886323"/>
            <a:chExt cx="11098563" cy="736881"/>
          </a:xfrm>
        </p:grpSpPr>
        <p:sp>
          <p:nvSpPr>
            <p:cNvPr id="145" name="Google Shape;145;p4"/>
            <p:cNvSpPr/>
            <p:nvPr/>
          </p:nvSpPr>
          <p:spPr>
            <a:xfrm rot="10800000">
              <a:off x="4314526" y="5980632"/>
              <a:ext cx="1679114" cy="642572"/>
            </a:xfrm>
            <a:prstGeom prst="rect">
              <a:avLst/>
            </a:prstGeom>
            <a:solidFill>
              <a:srgbClr val="B4A4DD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800000">
              <a:off x="6198360" y="5980632"/>
              <a:ext cx="1679114" cy="642571"/>
            </a:xfrm>
            <a:prstGeom prst="rect">
              <a:avLst/>
            </a:prstGeom>
            <a:solidFill>
              <a:srgbClr val="B4A4DD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800000">
              <a:off x="9966130" y="5980632"/>
              <a:ext cx="1679114" cy="642572"/>
            </a:xfrm>
            <a:prstGeom prst="rect">
              <a:avLst/>
            </a:prstGeom>
            <a:solidFill>
              <a:srgbClr val="B4A4DD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546757" y="5980632"/>
              <a:ext cx="1679114" cy="642572"/>
            </a:xfrm>
            <a:prstGeom prst="rect">
              <a:avLst/>
            </a:prstGeom>
            <a:solidFill>
              <a:srgbClr val="B4A4DD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2430590" y="5980632"/>
              <a:ext cx="1679114" cy="642571"/>
            </a:xfrm>
            <a:prstGeom prst="rect">
              <a:avLst/>
            </a:prstGeom>
            <a:solidFill>
              <a:srgbClr val="B4A4DD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800000">
              <a:off x="8082194" y="5980632"/>
              <a:ext cx="1679114" cy="642571"/>
            </a:xfrm>
            <a:prstGeom prst="rect">
              <a:avLst/>
            </a:prstGeom>
            <a:solidFill>
              <a:srgbClr val="B4A4DD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4314526" y="6196507"/>
              <a:ext cx="1679114" cy="169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000000"/>
                </a:buClr>
                <a:buSzPts val="2000"/>
              </a:pPr>
              <a:r>
                <a:rPr lang="en-US" sz="1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Maximale Ausfallsicherheit</a:t>
              </a:r>
              <a:endParaRPr sz="900"/>
            </a:p>
          </p:txBody>
        </p:sp>
        <p:sp>
          <p:nvSpPr>
            <p:cNvPr id="152" name="Google Shape;152;p4"/>
            <p:cNvSpPr txBox="1"/>
            <p:nvPr/>
          </p:nvSpPr>
          <p:spPr>
            <a:xfrm>
              <a:off x="6198360" y="6130467"/>
              <a:ext cx="1679114" cy="292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000000"/>
                </a:buClr>
                <a:buSzPts val="2000"/>
              </a:pPr>
              <a:r>
                <a:rPr lang="en-US" sz="1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Sofortige System-wiederherstellung</a:t>
              </a:r>
              <a:endParaRPr sz="900"/>
            </a:p>
          </p:txBody>
        </p:sp>
        <p:sp>
          <p:nvSpPr>
            <p:cNvPr id="153" name="Google Shape;153;p4"/>
            <p:cNvSpPr txBox="1"/>
            <p:nvPr/>
          </p:nvSpPr>
          <p:spPr>
            <a:xfrm>
              <a:off x="9966130" y="6130467"/>
              <a:ext cx="1679114" cy="292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000000"/>
                </a:buClr>
                <a:buSzPts val="2000"/>
              </a:pPr>
              <a:r>
                <a:rPr lang="en-US" sz="1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Georedundante Datensicherung</a:t>
              </a:r>
              <a:endParaRPr sz="900"/>
            </a:p>
          </p:txBody>
        </p:sp>
        <p:sp>
          <p:nvSpPr>
            <p:cNvPr id="154" name="Google Shape;154;p4"/>
            <p:cNvSpPr txBox="1"/>
            <p:nvPr/>
          </p:nvSpPr>
          <p:spPr>
            <a:xfrm>
              <a:off x="546757" y="6130467"/>
              <a:ext cx="1679114" cy="292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000000"/>
                </a:buClr>
                <a:buSzPts val="2000"/>
              </a:pPr>
              <a:r>
                <a:rPr lang="en-US" sz="1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Mehrschichtige Zugriffssicherheit</a:t>
              </a:r>
              <a:endParaRPr sz="900"/>
            </a:p>
          </p:txBody>
        </p:sp>
        <p:sp>
          <p:nvSpPr>
            <p:cNvPr id="155" name="Google Shape;155;p4"/>
            <p:cNvSpPr txBox="1"/>
            <p:nvPr/>
          </p:nvSpPr>
          <p:spPr>
            <a:xfrm>
              <a:off x="2430590" y="6130467"/>
              <a:ext cx="1679114" cy="292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000000"/>
                </a:buClr>
                <a:buSzPts val="2000"/>
              </a:pPr>
              <a:r>
                <a:rPr lang="en-US" sz="1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Gesicherte Update-Infrastruktur</a:t>
              </a:r>
              <a:endParaRPr sz="900"/>
            </a:p>
          </p:txBody>
        </p:sp>
        <p:sp>
          <p:nvSpPr>
            <p:cNvPr id="156" name="Google Shape;156;p4"/>
            <p:cNvSpPr txBox="1"/>
            <p:nvPr/>
          </p:nvSpPr>
          <p:spPr>
            <a:xfrm>
              <a:off x="8082194" y="6130467"/>
              <a:ext cx="1679114" cy="292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000000"/>
                </a:buClr>
                <a:buSzPts val="2000"/>
              </a:pPr>
              <a:r>
                <a:rPr lang="en-US" sz="10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Kontinuierliche Betriebsbetreuung</a:t>
              </a:r>
              <a:endParaRPr sz="90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1283592" y="5886323"/>
              <a:ext cx="205444" cy="205444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167425" y="5886323"/>
              <a:ext cx="205444" cy="205444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051361" y="5886323"/>
              <a:ext cx="205444" cy="205444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6935195" y="5886323"/>
              <a:ext cx="205444" cy="205444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8819029" y="5886323"/>
              <a:ext cx="205444" cy="205444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0702863" y="5886323"/>
              <a:ext cx="205444" cy="205444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3" name="Google Shape;163;p4"/>
            <p:cNvSpPr txBox="1"/>
            <p:nvPr/>
          </p:nvSpPr>
          <p:spPr>
            <a:xfrm>
              <a:off x="546681" y="5904360"/>
              <a:ext cx="1679100" cy="169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900"/>
            </a:p>
          </p:txBody>
        </p:sp>
        <p:sp>
          <p:nvSpPr>
            <p:cNvPr id="164" name="Google Shape;164;p4"/>
            <p:cNvSpPr txBox="1"/>
            <p:nvPr/>
          </p:nvSpPr>
          <p:spPr>
            <a:xfrm>
              <a:off x="2430597" y="5904360"/>
              <a:ext cx="1679100" cy="169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900"/>
            </a:p>
          </p:txBody>
        </p:sp>
        <p:sp>
          <p:nvSpPr>
            <p:cNvPr id="165" name="Google Shape;165;p4"/>
            <p:cNvSpPr txBox="1"/>
            <p:nvPr/>
          </p:nvSpPr>
          <p:spPr>
            <a:xfrm>
              <a:off x="4314507" y="5904368"/>
              <a:ext cx="1679100" cy="169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900"/>
            </a:p>
          </p:txBody>
        </p:sp>
        <p:sp>
          <p:nvSpPr>
            <p:cNvPr id="166" name="Google Shape;166;p4"/>
            <p:cNvSpPr txBox="1"/>
            <p:nvPr/>
          </p:nvSpPr>
          <p:spPr>
            <a:xfrm>
              <a:off x="6198366" y="5904366"/>
              <a:ext cx="1679100" cy="169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900"/>
            </a:p>
          </p:txBody>
        </p:sp>
        <p:sp>
          <p:nvSpPr>
            <p:cNvPr id="167" name="Google Shape;167;p4"/>
            <p:cNvSpPr txBox="1"/>
            <p:nvPr/>
          </p:nvSpPr>
          <p:spPr>
            <a:xfrm>
              <a:off x="8082244" y="5921335"/>
              <a:ext cx="1679100" cy="169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900"/>
            </a:p>
          </p:txBody>
        </p:sp>
        <p:sp>
          <p:nvSpPr>
            <p:cNvPr id="168" name="Google Shape;168;p4"/>
            <p:cNvSpPr txBox="1"/>
            <p:nvPr/>
          </p:nvSpPr>
          <p:spPr>
            <a:xfrm>
              <a:off x="9966128" y="5921341"/>
              <a:ext cx="1679100" cy="169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900"/>
            </a:p>
          </p:txBody>
        </p:sp>
      </p:grpSp>
      <p:sp>
        <p:nvSpPr>
          <p:cNvPr id="169" name="Google Shape;169;p4"/>
          <p:cNvSpPr/>
          <p:nvPr/>
        </p:nvSpPr>
        <p:spPr>
          <a:xfrm>
            <a:off x="4404313" y="3766935"/>
            <a:ext cx="588450" cy="669150"/>
          </a:xfrm>
          <a:prstGeom prst="roundRect">
            <a:avLst>
              <a:gd name="adj" fmla="val 15000"/>
            </a:avLst>
          </a:prstGeom>
          <a:solidFill>
            <a:srgbClr val="3C1E8C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0" name="Google Shape;170;p4" descr="Bi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8671" y="4054403"/>
            <a:ext cx="312128" cy="7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 descr="Bil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9880" y="3269972"/>
            <a:ext cx="63002" cy="8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 descr="Bi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1757" y="3262583"/>
            <a:ext cx="2146587" cy="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 descr="Bi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1757" y="4825557"/>
            <a:ext cx="2146587" cy="6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" descr="Bi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4320" y="4750974"/>
            <a:ext cx="205444" cy="20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 descr="Bil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00496" y="3195223"/>
            <a:ext cx="205444" cy="20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 descr="Bil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65541" y="4025829"/>
            <a:ext cx="63002" cy="85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 descr="Bil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62545" y="3955269"/>
            <a:ext cx="268994" cy="26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 descr="Bi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4457" y="3262583"/>
            <a:ext cx="2146587" cy="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 descr="Bi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581" y="4825557"/>
            <a:ext cx="2146587" cy="6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 descr="Bil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897" y="3269972"/>
            <a:ext cx="63001" cy="8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" descr="Bi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93686" y="4750973"/>
            <a:ext cx="205444" cy="20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" descr="Bil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3512" y="3195223"/>
            <a:ext cx="205444" cy="20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" descr="Bil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64907" y="4025828"/>
            <a:ext cx="63002" cy="85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4" descr="Bi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93686" y="3976711"/>
            <a:ext cx="205444" cy="20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" descr="Bil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94453" y="4104729"/>
            <a:ext cx="1954824" cy="62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4" descr="Bil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55914" y="3540779"/>
            <a:ext cx="1077665" cy="107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 descr="Bil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20687" y="4104729"/>
            <a:ext cx="1954824" cy="62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" descr="Bil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19413" y="3621586"/>
            <a:ext cx="1028719" cy="10287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4"/>
          <p:cNvCxnSpPr/>
          <p:nvPr/>
        </p:nvCxnSpPr>
        <p:spPr>
          <a:xfrm rot="10800000">
            <a:off x="2554506" y="2718385"/>
            <a:ext cx="0" cy="2722050"/>
          </a:xfrm>
          <a:prstGeom prst="straightConnector1">
            <a:avLst/>
          </a:prstGeom>
          <a:noFill/>
          <a:ln w="76200" cap="flat" cmpd="sng">
            <a:solidFill>
              <a:srgbClr val="433285"/>
            </a:solidFill>
            <a:prstDash val="dot"/>
            <a:miter lim="400000"/>
            <a:headEnd type="none" w="sm" len="sm"/>
            <a:tailEnd type="none" w="sm" len="sm"/>
          </a:ln>
        </p:spPr>
      </p:cxnSp>
      <p:sp>
        <p:nvSpPr>
          <p:cNvPr id="190" name="Google Shape;190;p4"/>
          <p:cNvSpPr/>
          <p:nvPr/>
        </p:nvSpPr>
        <p:spPr>
          <a:xfrm>
            <a:off x="3091956" y="2717993"/>
            <a:ext cx="1020000" cy="1159950"/>
          </a:xfrm>
          <a:prstGeom prst="roundRect">
            <a:avLst>
              <a:gd name="adj" fmla="val 15000"/>
            </a:avLst>
          </a:prstGeom>
          <a:solidFill>
            <a:srgbClr val="B4A4DD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3091956" y="4337061"/>
            <a:ext cx="1020000" cy="1159950"/>
          </a:xfrm>
          <a:prstGeom prst="roundRect">
            <a:avLst>
              <a:gd name="adj" fmla="val 15000"/>
            </a:avLst>
          </a:prstGeom>
          <a:solidFill>
            <a:srgbClr val="B4A4DD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3200"/>
            </a:pPr>
            <a:endParaRPr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92" name="Google Shape;192;p4"/>
          <p:cNvGrpSpPr/>
          <p:nvPr/>
        </p:nvGrpSpPr>
        <p:grpSpPr>
          <a:xfrm>
            <a:off x="2287683" y="3833571"/>
            <a:ext cx="205444" cy="205444"/>
            <a:chOff x="0" y="5376"/>
            <a:chExt cx="410887" cy="410888"/>
          </a:xfrm>
        </p:grpSpPr>
        <p:sp>
          <p:nvSpPr>
            <p:cNvPr id="193" name="Google Shape;193;p4"/>
            <p:cNvSpPr/>
            <p:nvPr/>
          </p:nvSpPr>
          <p:spPr>
            <a:xfrm>
              <a:off x="0" y="5376"/>
              <a:ext cx="410887" cy="410888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4" name="Google Shape;194;p4"/>
            <p:cNvSpPr txBox="1"/>
            <p:nvPr/>
          </p:nvSpPr>
          <p:spPr>
            <a:xfrm>
              <a:off x="6396" y="41472"/>
              <a:ext cx="398099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900"/>
            </a:p>
          </p:txBody>
        </p:sp>
      </p:grpSp>
      <p:grpSp>
        <p:nvGrpSpPr>
          <p:cNvPr id="195" name="Google Shape;195;p4"/>
          <p:cNvGrpSpPr/>
          <p:nvPr/>
        </p:nvGrpSpPr>
        <p:grpSpPr>
          <a:xfrm>
            <a:off x="2255932" y="4140516"/>
            <a:ext cx="268950" cy="205444"/>
            <a:chOff x="-63503" y="5376"/>
            <a:chExt cx="537900" cy="410888"/>
          </a:xfrm>
        </p:grpSpPr>
        <p:sp>
          <p:nvSpPr>
            <p:cNvPr id="196" name="Google Shape;196;p4"/>
            <p:cNvSpPr/>
            <p:nvPr/>
          </p:nvSpPr>
          <p:spPr>
            <a:xfrm>
              <a:off x="0" y="5376"/>
              <a:ext cx="410887" cy="410888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7" name="Google Shape;197;p4"/>
            <p:cNvSpPr txBox="1"/>
            <p:nvPr/>
          </p:nvSpPr>
          <p:spPr>
            <a:xfrm>
              <a:off x="-63503" y="41470"/>
              <a:ext cx="53790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900"/>
            </a:p>
          </p:txBody>
        </p:sp>
      </p:grpSp>
      <p:grpSp>
        <p:nvGrpSpPr>
          <p:cNvPr id="198" name="Google Shape;198;p4"/>
          <p:cNvGrpSpPr/>
          <p:nvPr/>
        </p:nvGrpSpPr>
        <p:grpSpPr>
          <a:xfrm>
            <a:off x="3109249" y="4004757"/>
            <a:ext cx="208201" cy="205444"/>
            <a:chOff x="0" y="5376"/>
            <a:chExt cx="416402" cy="410888"/>
          </a:xfrm>
        </p:grpSpPr>
        <p:sp>
          <p:nvSpPr>
            <p:cNvPr id="199" name="Google Shape;199;p4"/>
            <p:cNvSpPr/>
            <p:nvPr/>
          </p:nvSpPr>
          <p:spPr>
            <a:xfrm>
              <a:off x="0" y="5376"/>
              <a:ext cx="410887" cy="410888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0" name="Google Shape;200;p4"/>
            <p:cNvSpPr txBox="1"/>
            <p:nvPr/>
          </p:nvSpPr>
          <p:spPr>
            <a:xfrm>
              <a:off x="2" y="41476"/>
              <a:ext cx="41640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900"/>
            </a:p>
          </p:txBody>
        </p:sp>
      </p:grpSp>
      <p:grpSp>
        <p:nvGrpSpPr>
          <p:cNvPr id="201" name="Google Shape;201;p4"/>
          <p:cNvGrpSpPr/>
          <p:nvPr/>
        </p:nvGrpSpPr>
        <p:grpSpPr>
          <a:xfrm>
            <a:off x="4552975" y="3501464"/>
            <a:ext cx="268950" cy="205444"/>
            <a:chOff x="-80017" y="5376"/>
            <a:chExt cx="537900" cy="410888"/>
          </a:xfrm>
        </p:grpSpPr>
        <p:sp>
          <p:nvSpPr>
            <p:cNvPr id="202" name="Google Shape;202;p4"/>
            <p:cNvSpPr/>
            <p:nvPr/>
          </p:nvSpPr>
          <p:spPr>
            <a:xfrm>
              <a:off x="0" y="5376"/>
              <a:ext cx="410887" cy="410888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3" name="Google Shape;203;p4"/>
            <p:cNvSpPr txBox="1"/>
            <p:nvPr/>
          </p:nvSpPr>
          <p:spPr>
            <a:xfrm>
              <a:off x="-80017" y="41486"/>
              <a:ext cx="53790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900"/>
            </a:p>
          </p:txBody>
        </p:sp>
      </p:grpSp>
      <p:grpSp>
        <p:nvGrpSpPr>
          <p:cNvPr id="204" name="Google Shape;204;p4"/>
          <p:cNvGrpSpPr/>
          <p:nvPr/>
        </p:nvGrpSpPr>
        <p:grpSpPr>
          <a:xfrm>
            <a:off x="7702117" y="3747881"/>
            <a:ext cx="205444" cy="205444"/>
            <a:chOff x="0" y="5376"/>
            <a:chExt cx="410887" cy="410888"/>
          </a:xfrm>
        </p:grpSpPr>
        <p:sp>
          <p:nvSpPr>
            <p:cNvPr id="205" name="Google Shape;205;p4"/>
            <p:cNvSpPr/>
            <p:nvPr/>
          </p:nvSpPr>
          <p:spPr>
            <a:xfrm>
              <a:off x="0" y="5376"/>
              <a:ext cx="410887" cy="410888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6" name="Google Shape;206;p4"/>
            <p:cNvSpPr txBox="1"/>
            <p:nvPr/>
          </p:nvSpPr>
          <p:spPr>
            <a:xfrm>
              <a:off x="6384" y="41464"/>
              <a:ext cx="398099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900"/>
            </a:p>
          </p:txBody>
        </p:sp>
      </p:grpSp>
      <p:grpSp>
        <p:nvGrpSpPr>
          <p:cNvPr id="207" name="Google Shape;207;p4"/>
          <p:cNvGrpSpPr/>
          <p:nvPr/>
        </p:nvGrpSpPr>
        <p:grpSpPr>
          <a:xfrm>
            <a:off x="7969143" y="3747137"/>
            <a:ext cx="205444" cy="205444"/>
            <a:chOff x="0" y="5376"/>
            <a:chExt cx="410887" cy="410888"/>
          </a:xfrm>
        </p:grpSpPr>
        <p:sp>
          <p:nvSpPr>
            <p:cNvPr id="208" name="Google Shape;208;p4"/>
            <p:cNvSpPr/>
            <p:nvPr/>
          </p:nvSpPr>
          <p:spPr>
            <a:xfrm>
              <a:off x="0" y="5376"/>
              <a:ext cx="410887" cy="410888"/>
            </a:xfrm>
            <a:prstGeom prst="ellipse">
              <a:avLst/>
            </a:prstGeom>
            <a:solidFill>
              <a:srgbClr val="433285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3200"/>
              </a:pPr>
              <a:endPara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9" name="Google Shape;209;p4"/>
            <p:cNvSpPr txBox="1"/>
            <p:nvPr/>
          </p:nvSpPr>
          <p:spPr>
            <a:xfrm>
              <a:off x="6384" y="41476"/>
              <a:ext cx="398099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FFFFFF"/>
                </a:buClr>
                <a:buSzPts val="2000"/>
              </a:pPr>
              <a:r>
                <a:rPr lang="en-US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900"/>
            </a:p>
          </p:txBody>
        </p:sp>
      </p:grpSp>
      <p:sp>
        <p:nvSpPr>
          <p:cNvPr id="210" name="Google Shape;210;p4"/>
          <p:cNvSpPr txBox="1"/>
          <p:nvPr/>
        </p:nvSpPr>
        <p:spPr>
          <a:xfrm>
            <a:off x="4196810" y="4033671"/>
            <a:ext cx="997800" cy="16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80000"/>
              </a:lnSpc>
              <a:buClr>
                <a:srgbClr val="FFFFFF"/>
              </a:buClr>
              <a:buSzPts val="2000"/>
            </a:pPr>
            <a:r>
              <a:rPr lang="en-US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TFOF</a:t>
            </a:r>
            <a:endParaRPr sz="900"/>
          </a:p>
        </p:txBody>
      </p:sp>
      <p:sp>
        <p:nvSpPr>
          <p:cNvPr id="211" name="Google Shape;211;p4"/>
          <p:cNvSpPr txBox="1"/>
          <p:nvPr/>
        </p:nvSpPr>
        <p:spPr>
          <a:xfrm>
            <a:off x="3090733" y="4799120"/>
            <a:ext cx="997800" cy="29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80000"/>
              </a:lnSpc>
              <a:buClr>
                <a:srgbClr val="FFFFFF"/>
              </a:buClr>
              <a:buSzPts val="2000"/>
            </a:pPr>
            <a:r>
              <a:rPr lang="en-US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Hardware-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ct val="80000"/>
              </a:lnSpc>
              <a:buClr>
                <a:srgbClr val="FFFFFF"/>
              </a:buClr>
              <a:buSzPts val="2000"/>
            </a:pPr>
            <a:r>
              <a:rPr lang="en-US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NODE 2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2" name="Google Shape;212;p4" descr="Bil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58955" y="4193587"/>
            <a:ext cx="588475" cy="58924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"/>
          <p:cNvSpPr txBox="1"/>
          <p:nvPr/>
        </p:nvSpPr>
        <p:spPr>
          <a:xfrm>
            <a:off x="3097415" y="3145520"/>
            <a:ext cx="997800" cy="29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80000"/>
              </a:lnSpc>
              <a:buClr>
                <a:srgbClr val="FFFFFF"/>
              </a:buClr>
              <a:buSzPts val="2000"/>
            </a:pPr>
            <a:r>
              <a:rPr lang="en-US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Hardware-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ct val="80000"/>
              </a:lnSpc>
              <a:buClr>
                <a:srgbClr val="FFFFFF"/>
              </a:buClr>
              <a:buSzPts val="2000"/>
            </a:pPr>
            <a:r>
              <a:rPr lang="en-US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NODE 1</a:t>
            </a:r>
            <a:endParaRPr sz="900"/>
          </a:p>
        </p:txBody>
      </p:sp>
    </p:spTree>
    <p:extLst>
      <p:ext uri="{BB962C8B-B14F-4D97-AF65-F5344CB8AC3E}">
        <p14:creationId xmlns:p14="http://schemas.microsoft.com/office/powerpoint/2010/main" val="137960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8" descr="iStock-215659980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8"/>
          <p:cNvSpPr/>
          <p:nvPr/>
        </p:nvSpPr>
        <p:spPr>
          <a:xfrm>
            <a:off x="1587" y="0"/>
            <a:ext cx="12188826" cy="6858001"/>
          </a:xfrm>
          <a:prstGeom prst="rect">
            <a:avLst/>
          </a:prstGeom>
          <a:solidFill>
            <a:srgbClr val="3C2683">
              <a:alpha val="60000"/>
            </a:srgb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>
            <a:off x="1588" y="-1"/>
            <a:ext cx="12188826" cy="6858001"/>
          </a:xfrm>
          <a:prstGeom prst="rect">
            <a:avLst/>
          </a:prstGeom>
          <a:solidFill>
            <a:srgbClr val="675283">
              <a:alpha val="50196"/>
            </a:srgb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 txBox="1"/>
          <p:nvPr/>
        </p:nvSpPr>
        <p:spPr>
          <a:xfrm>
            <a:off x="204965" y="6543618"/>
            <a:ext cx="4618571" cy="16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ctr" anchorCtr="0">
            <a:spAutoFit/>
          </a:bodyPr>
          <a:lstStyle/>
          <a:p>
            <a:pPr>
              <a:buClr>
                <a:srgbClr val="FFFFFF"/>
              </a:buClr>
              <a:buSzPts val="1600"/>
            </a:pPr>
            <a:r>
              <a:rPr lang="en-US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WORTMANN AG  |  </a:t>
            </a:r>
            <a:r>
              <a:rPr lang="en-US" sz="8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www.wortmann.de</a:t>
            </a:r>
            <a:r>
              <a:rPr lang="en-US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|  WORTMANN AG </a:t>
            </a:r>
            <a:r>
              <a:rPr lang="en-US" sz="8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empfiehlt</a:t>
            </a:r>
            <a:r>
              <a:rPr lang="en-US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Windows 11</a:t>
            </a:r>
            <a:endParaRPr sz="900"/>
          </a:p>
        </p:txBody>
      </p:sp>
      <p:pic>
        <p:nvPicPr>
          <p:cNvPr id="261" name="Google Shape;261;p8" descr="Grafik 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63566" y="6265224"/>
            <a:ext cx="1970797" cy="29364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8"/>
          <p:cNvSpPr txBox="1">
            <a:spLocks noGrp="1"/>
          </p:cNvSpPr>
          <p:nvPr>
            <p:ph type="title" idx="4294967295"/>
          </p:nvPr>
        </p:nvSpPr>
        <p:spPr>
          <a:xfrm>
            <a:off x="2696704" y="588533"/>
            <a:ext cx="6648773" cy="16232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6000"/>
            </a:pPr>
            <a:r>
              <a:rPr lang="en-US" sz="360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Nicht</a:t>
            </a:r>
            <a:r>
              <a:rPr lang="en-US"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einfach</a:t>
            </a:r>
            <a:r>
              <a:rPr lang="en-US"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nur</a:t>
            </a:r>
            <a:r>
              <a:rPr lang="en-US"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Technik. </a:t>
            </a:r>
            <a:r>
              <a:rPr lang="en-US" sz="360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Sondern</a:t>
            </a:r>
            <a:r>
              <a:rPr lang="en-US"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Verantwortung</a:t>
            </a:r>
            <a:r>
              <a:rPr lang="en-US"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600"/>
          </a:p>
        </p:txBody>
      </p:sp>
      <p:sp>
        <p:nvSpPr>
          <p:cNvPr id="263" name="Google Shape;263;p8"/>
          <p:cNvSpPr txBox="1"/>
          <p:nvPr/>
        </p:nvSpPr>
        <p:spPr>
          <a:xfrm>
            <a:off x="1270861" y="2142789"/>
            <a:ext cx="9500461" cy="4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FFFFFF"/>
              </a:buClr>
              <a:buSzPts val="2500"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Wir </a:t>
            </a:r>
            <a:r>
              <a:rPr lang="en-US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entwickeln</a:t>
            </a:r>
            <a:r>
              <a:rPr lang="en-US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proaktiv</a:t>
            </a: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Lösungen</a:t>
            </a: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bevor Probleme </a:t>
            </a:r>
            <a:r>
              <a:rPr lang="en-US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entstehen</a:t>
            </a:r>
            <a:endParaRPr sz="1100"/>
          </a:p>
        </p:txBody>
      </p:sp>
      <p:sp>
        <p:nvSpPr>
          <p:cNvPr id="264" name="Google Shape;264;p8"/>
          <p:cNvSpPr txBox="1"/>
          <p:nvPr/>
        </p:nvSpPr>
        <p:spPr>
          <a:xfrm>
            <a:off x="1270861" y="2919066"/>
            <a:ext cx="9500461" cy="4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FFFFFF"/>
              </a:buClr>
              <a:buSzPts val="2500"/>
            </a:pP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Wir </a:t>
            </a:r>
            <a:r>
              <a:rPr lang="en-US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denken</a:t>
            </a:r>
            <a:r>
              <a:rPr lang="en-US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ganzheitlich</a:t>
            </a: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– </a:t>
            </a:r>
            <a:r>
              <a:rPr lang="en-US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kein</a:t>
            </a: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Flickwerk, </a:t>
            </a:r>
            <a:r>
              <a:rPr lang="en-US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sondern</a:t>
            </a: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System</a:t>
            </a:r>
            <a:endParaRPr sz="1100"/>
          </a:p>
        </p:txBody>
      </p:sp>
      <p:sp>
        <p:nvSpPr>
          <p:cNvPr id="265" name="Google Shape;265;p8"/>
          <p:cNvSpPr txBox="1"/>
          <p:nvPr/>
        </p:nvSpPr>
        <p:spPr>
          <a:xfrm>
            <a:off x="1270861" y="3695344"/>
            <a:ext cx="9500461" cy="4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FFFFFF"/>
              </a:buClr>
              <a:buSzPts val="2500"/>
            </a:pPr>
            <a:r>
              <a:rPr lang="en-US" b="1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Zukunftssicher</a:t>
            </a: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durch</a:t>
            </a: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skalierbaren</a:t>
            </a: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Ansatz, Update-System und Support</a:t>
            </a:r>
            <a:endParaRPr sz="110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430A632-52FA-9B50-7E25-D2772C5BB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360" y="4663988"/>
            <a:ext cx="3116690" cy="8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85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2BD42-3B75-4FBA-EE97-6F3AE4D5D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71228-D698-500F-E300-10894E728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98" y="484869"/>
            <a:ext cx="10515600" cy="1325563"/>
          </a:xfrm>
        </p:spPr>
        <p:txBody>
          <a:bodyPr/>
          <a:lstStyle/>
          <a:p>
            <a:r>
              <a:rPr lang="de-DE"/>
              <a:t>Success Story:</a:t>
            </a:r>
            <a:br>
              <a:rPr lang="de-DE"/>
            </a:br>
            <a:r>
              <a:rPr lang="de-DE"/>
              <a:t>Stephanus Stiftung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7AFB0F-E883-F741-901E-DB8D982597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6798" y="3810000"/>
            <a:ext cx="6770915" cy="217328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de-DE" i="1">
                <a:solidFill>
                  <a:schemeClr val="tx1">
                    <a:lumMod val="75000"/>
                  </a:schemeClr>
                </a:solidFill>
              </a:rPr>
              <a:t>» Ein hyperkonvergentes System, das in puncto Leistung, Energieeffizienz und Datensicherheit Maßstäbe setzt. Wir haben alle alten Server durch dieses innovative System ersetzt. «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9D8405-0555-733A-B4DE-9D9EC8A67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846212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F625F92-1BCB-88C1-6916-2AC7A777848E}"/>
              </a:ext>
            </a:extLst>
          </p:cNvPr>
          <p:cNvSpPr txBox="1"/>
          <p:nvPr/>
        </p:nvSpPr>
        <p:spPr>
          <a:xfrm rot="21303058">
            <a:off x="5136227" y="2278700"/>
            <a:ext cx="57262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>
                <a:solidFill>
                  <a:srgbClr val="7030A0"/>
                </a:solidFill>
              </a:rPr>
              <a:t>Neuer IT-Mitarbeiter: der </a:t>
            </a:r>
            <a:r>
              <a:rPr lang="de-DE" sz="2800" b="1" err="1">
                <a:solidFill>
                  <a:srgbClr val="7030A0"/>
                </a:solidFill>
              </a:rPr>
              <a:t>Xaler</a:t>
            </a:r>
            <a:endParaRPr lang="de-DE" sz="2800" b="1">
              <a:solidFill>
                <a:srgbClr val="7030A0"/>
              </a:solidFill>
            </a:endParaRPr>
          </a:p>
          <a:p>
            <a:r>
              <a:rPr lang="de-DE" sz="2800" b="1">
                <a:solidFill>
                  <a:srgbClr val="7030A0"/>
                </a:solidFill>
              </a:rPr>
              <a:t>…arbeitet jetzt im Infrastruktur-Team</a:t>
            </a:r>
          </a:p>
        </p:txBody>
      </p:sp>
    </p:spTree>
    <p:extLst>
      <p:ext uri="{BB962C8B-B14F-4D97-AF65-F5344CB8AC3E}">
        <p14:creationId xmlns:p14="http://schemas.microsoft.com/office/powerpoint/2010/main" val="9423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">
  <a:themeElements>
    <a:clrScheme name="TERRA">
      <a:dk1>
        <a:srgbClr val="999999"/>
      </a:dk1>
      <a:lt1>
        <a:srgbClr val="FFFFFF"/>
      </a:lt1>
      <a:dk2>
        <a:srgbClr val="363E48"/>
      </a:dk2>
      <a:lt2>
        <a:srgbClr val="FFFFFF"/>
      </a:lt2>
      <a:accent1>
        <a:srgbClr val="784D96"/>
      </a:accent1>
      <a:accent2>
        <a:srgbClr val="E4115B"/>
      </a:accent2>
      <a:accent3>
        <a:srgbClr val="A27DB2"/>
      </a:accent3>
      <a:accent4>
        <a:srgbClr val="572381"/>
      </a:accent4>
      <a:accent5>
        <a:srgbClr val="41A62A"/>
      </a:accent5>
      <a:accent6>
        <a:srgbClr val="F29400"/>
      </a:accent6>
      <a:hlink>
        <a:srgbClr val="784D96"/>
      </a:hlink>
      <a:folHlink>
        <a:srgbClr val="784D9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RS2025 Master" id="{1617EE89-6C96-FD4F-A84C-2ECC586B92C3}" vid="{28F3FFF2-54F6-5D4B-8003-A83FA7A2F89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</Template>
  <Application>Microsoft Office PowerPoint</Application>
  <PresentationFormat>Widescreen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</vt:lpstr>
      <vt:lpstr>PowerPoint Presentation</vt:lpstr>
      <vt:lpstr>Business Continuity Box</vt:lpstr>
      <vt:lpstr>In einer Welt, in der IT-Infrastruktur das Rückgrat unserer Wirtschaft ist, reichen kleine Störungen aus, um ganze Unternehmen lahmzulegen.</vt:lpstr>
      <vt:lpstr>Cybersicherheit</vt:lpstr>
      <vt:lpstr>Systemausfälle</vt:lpstr>
      <vt:lpstr>Elementarschäden &amp; Katastrophen</vt:lpstr>
      <vt:lpstr>Business Continuity Box von terraXaler</vt:lpstr>
      <vt:lpstr>Nicht einfach nur Technik. Sondern Verantwortung.</vt:lpstr>
      <vt:lpstr>Success Story: Stephanus Stiftung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 Hajek</dc:creator>
  <cp:revision>4</cp:revision>
  <dcterms:created xsi:type="dcterms:W3CDTF">2025-03-26T17:56:00Z</dcterms:created>
  <dcterms:modified xsi:type="dcterms:W3CDTF">2025-05-26T10:35:30Z</dcterms:modified>
</cp:coreProperties>
</file>